
<file path=[Content_Types].xml><?xml version="1.0" encoding="utf-8"?>
<Types xmlns="http://schemas.openxmlformats.org/package/2006/content-types">
  <Default Extension="fntdata" ContentType="application/x-fontdata"/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62" r:id="rId2"/>
    <p:sldId id="264" r:id="rId3"/>
    <p:sldId id="266" r:id="rId4"/>
    <p:sldId id="268" r:id="rId5"/>
    <p:sldId id="270" r:id="rId6"/>
    <p:sldId id="272" r:id="rId7"/>
    <p:sldId id="274" r:id="rId8"/>
    <p:sldId id="276" r:id="rId9"/>
    <p:sldId id="278" r:id="rId10"/>
  </p:sldIdLst>
  <p:sldSz cx="12192000" cy="6858000"/>
  <p:notesSz cx="6858000" cy="12192000"/>
  <p:embeddedFontLst>
    <p:embeddedFont>
      <p:font typeface="MiSans" panose="020B0604020202020204" charset="-122"/>
      <p:regular r:id="rId12"/>
    </p:embeddedFont>
    <p:embeddedFont>
      <p:font typeface="Noto Sans SC" panose="020B0604020202020204" charset="-128"/>
      <p:regular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11" d="100"/>
          <a:sy n="111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oises Valverde Díaz" userId="85087a792721c8d9" providerId="LiveId" clId="{E1A07B83-7D3F-4DD1-A518-5AEA55C65C25}"/>
    <pc:docChg chg="delSld">
      <pc:chgData name="Moises Valverde Díaz" userId="85087a792721c8d9" providerId="LiveId" clId="{E1A07B83-7D3F-4DD1-A518-5AEA55C65C25}" dt="2025-11-11T19:23:19.957" v="11" actId="47"/>
      <pc:docMkLst>
        <pc:docMk/>
      </pc:docMkLst>
      <pc:sldChg chg="del">
        <pc:chgData name="Moises Valverde Díaz" userId="85087a792721c8d9" providerId="LiveId" clId="{E1A07B83-7D3F-4DD1-A518-5AEA55C65C25}" dt="2025-11-11T19:23:00.832" v="0" actId="47"/>
        <pc:sldMkLst>
          <pc:docMk/>
          <pc:sldMk cId="0" sldId="256"/>
        </pc:sldMkLst>
      </pc:sldChg>
      <pc:sldChg chg="del">
        <pc:chgData name="Moises Valverde Díaz" userId="85087a792721c8d9" providerId="LiveId" clId="{E1A07B83-7D3F-4DD1-A518-5AEA55C65C25}" dt="2025-11-11T19:23:02.060" v="1" actId="47"/>
        <pc:sldMkLst>
          <pc:docMk/>
          <pc:sldMk cId="0" sldId="257"/>
        </pc:sldMkLst>
      </pc:sldChg>
      <pc:sldChg chg="del">
        <pc:chgData name="Moises Valverde Díaz" userId="85087a792721c8d9" providerId="LiveId" clId="{E1A07B83-7D3F-4DD1-A518-5AEA55C65C25}" dt="2025-11-11T19:23:03.532" v="2" actId="47"/>
        <pc:sldMkLst>
          <pc:docMk/>
          <pc:sldMk cId="0" sldId="261"/>
        </pc:sldMkLst>
      </pc:sldChg>
      <pc:sldChg chg="del">
        <pc:chgData name="Moises Valverde Díaz" userId="85087a792721c8d9" providerId="LiveId" clId="{E1A07B83-7D3F-4DD1-A518-5AEA55C65C25}" dt="2025-11-11T19:23:07.118" v="3" actId="47"/>
        <pc:sldMkLst>
          <pc:docMk/>
          <pc:sldMk cId="0" sldId="263"/>
        </pc:sldMkLst>
      </pc:sldChg>
      <pc:sldChg chg="del">
        <pc:chgData name="Moises Valverde Díaz" userId="85087a792721c8d9" providerId="LiveId" clId="{E1A07B83-7D3F-4DD1-A518-5AEA55C65C25}" dt="2025-11-11T19:23:08.569" v="4" actId="47"/>
        <pc:sldMkLst>
          <pc:docMk/>
          <pc:sldMk cId="0" sldId="265"/>
        </pc:sldMkLst>
      </pc:sldChg>
      <pc:sldChg chg="del">
        <pc:chgData name="Moises Valverde Díaz" userId="85087a792721c8d9" providerId="LiveId" clId="{E1A07B83-7D3F-4DD1-A518-5AEA55C65C25}" dt="2025-11-11T19:23:10.048" v="5" actId="47"/>
        <pc:sldMkLst>
          <pc:docMk/>
          <pc:sldMk cId="0" sldId="267"/>
        </pc:sldMkLst>
      </pc:sldChg>
      <pc:sldChg chg="del">
        <pc:chgData name="Moises Valverde Díaz" userId="85087a792721c8d9" providerId="LiveId" clId="{E1A07B83-7D3F-4DD1-A518-5AEA55C65C25}" dt="2025-11-11T19:23:11.578" v="6" actId="47"/>
        <pc:sldMkLst>
          <pc:docMk/>
          <pc:sldMk cId="0" sldId="269"/>
        </pc:sldMkLst>
      </pc:sldChg>
      <pc:sldChg chg="del">
        <pc:chgData name="Moises Valverde Díaz" userId="85087a792721c8d9" providerId="LiveId" clId="{E1A07B83-7D3F-4DD1-A518-5AEA55C65C25}" dt="2025-11-11T19:23:13.400" v="7" actId="47"/>
        <pc:sldMkLst>
          <pc:docMk/>
          <pc:sldMk cId="0" sldId="271"/>
        </pc:sldMkLst>
      </pc:sldChg>
      <pc:sldChg chg="del">
        <pc:chgData name="Moises Valverde Díaz" userId="85087a792721c8d9" providerId="LiveId" clId="{E1A07B83-7D3F-4DD1-A518-5AEA55C65C25}" dt="2025-11-11T19:23:15.022" v="8" actId="47"/>
        <pc:sldMkLst>
          <pc:docMk/>
          <pc:sldMk cId="0" sldId="273"/>
        </pc:sldMkLst>
      </pc:sldChg>
      <pc:sldChg chg="del">
        <pc:chgData name="Moises Valverde Díaz" userId="85087a792721c8d9" providerId="LiveId" clId="{E1A07B83-7D3F-4DD1-A518-5AEA55C65C25}" dt="2025-11-11T19:23:16.489" v="9" actId="47"/>
        <pc:sldMkLst>
          <pc:docMk/>
          <pc:sldMk cId="0" sldId="275"/>
        </pc:sldMkLst>
      </pc:sldChg>
      <pc:sldChg chg="del">
        <pc:chgData name="Moises Valverde Díaz" userId="85087a792721c8d9" providerId="LiveId" clId="{E1A07B83-7D3F-4DD1-A518-5AEA55C65C25}" dt="2025-11-11T19:23:17.775" v="10" actId="47"/>
        <pc:sldMkLst>
          <pc:docMk/>
          <pc:sldMk cId="0" sldId="277"/>
        </pc:sldMkLst>
      </pc:sldChg>
      <pc:sldChg chg="del">
        <pc:chgData name="Moises Valverde Díaz" userId="85087a792721c8d9" providerId="LiveId" clId="{E1A07B83-7D3F-4DD1-A518-5AEA55C65C25}" dt="2025-11-11T19:23:19.957" v="11" actId="47"/>
        <pc:sldMkLst>
          <pc:docMk/>
          <pc:sldMk cId="0" sldId="279"/>
        </pc:sldMkLst>
      </pc:sldChg>
    </pc:docChg>
  </pc:docChgLst>
</pc:chgInfo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96077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E29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219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Definición y Tipos de Riesgos de TI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219200" y="1778000"/>
            <a:ext cx="975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riesgo de TI es la probabilidad de que un evento tecnológico impacte negativamente. Su gestión busca proteger la </a:t>
            </a:r>
            <a:r>
              <a:rPr lang="en-US" sz="1600" b="1" dirty="0">
                <a:solidFill>
                  <a:srgbClr val="34B1C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confidencialidad, integridad y disponibilidad</a:t>
            </a: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 los activos digitales.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2794000"/>
            <a:ext cx="3759200" cy="1320800"/>
          </a:xfrm>
          <a:custGeom>
            <a:avLst/>
            <a:gdLst/>
            <a:ahLst/>
            <a:cxnLst/>
            <a:rect l="l" t="t" r="r" b="b"/>
            <a:pathLst>
              <a:path w="3759200" h="1320800">
                <a:moveTo>
                  <a:pt x="101596" y="0"/>
                </a:moveTo>
                <a:lnTo>
                  <a:pt x="3657604" y="0"/>
                </a:lnTo>
                <a:cubicBezTo>
                  <a:pt x="3713714" y="0"/>
                  <a:pt x="3759200" y="45486"/>
                  <a:pt x="3759200" y="101596"/>
                </a:cubicBezTo>
                <a:lnTo>
                  <a:pt x="3759200" y="1219204"/>
                </a:lnTo>
                <a:cubicBezTo>
                  <a:pt x="3759200" y="1275314"/>
                  <a:pt x="3713714" y="1320800"/>
                  <a:pt x="3657604" y="1320800"/>
                </a:cubicBezTo>
                <a:lnTo>
                  <a:pt x="101596" y="1320800"/>
                </a:lnTo>
                <a:cubicBezTo>
                  <a:pt x="45486" y="1320800"/>
                  <a:pt x="0" y="1275314"/>
                  <a:pt x="0" y="12192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946275" y="2933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193923" y="0"/>
                  <a:pt x="197346" y="744"/>
                  <a:pt x="200471" y="2158"/>
                </a:cubicBezTo>
                <a:lnTo>
                  <a:pt x="340668" y="61615"/>
                </a:lnTo>
                <a:cubicBezTo>
                  <a:pt x="357039" y="68535"/>
                  <a:pt x="369243" y="84683"/>
                  <a:pt x="369168" y="104180"/>
                </a:cubicBezTo>
                <a:cubicBezTo>
                  <a:pt x="368796" y="177998"/>
                  <a:pt x="338435" y="313060"/>
                  <a:pt x="210220" y="374452"/>
                </a:cubicBezTo>
                <a:cubicBezTo>
                  <a:pt x="197793" y="380405"/>
                  <a:pt x="183356" y="380405"/>
                  <a:pt x="170929" y="374452"/>
                </a:cubicBezTo>
                <a:cubicBezTo>
                  <a:pt x="42639" y="313060"/>
                  <a:pt x="12353" y="177998"/>
                  <a:pt x="11981" y="104180"/>
                </a:cubicBezTo>
                <a:cubicBezTo>
                  <a:pt x="11906" y="84683"/>
                  <a:pt x="24110" y="68535"/>
                  <a:pt x="40481" y="61615"/>
                </a:cubicBezTo>
                <a:lnTo>
                  <a:pt x="180603" y="2158"/>
                </a:lnTo>
                <a:cubicBezTo>
                  <a:pt x="183728" y="744"/>
                  <a:pt x="187077" y="0"/>
                  <a:pt x="190500" y="0"/>
                </a:cubicBezTo>
                <a:close/>
                <a:moveTo>
                  <a:pt x="190500" y="49709"/>
                </a:moveTo>
                <a:lnTo>
                  <a:pt x="190500" y="331068"/>
                </a:lnTo>
                <a:cubicBezTo>
                  <a:pt x="293191" y="281360"/>
                  <a:pt x="320799" y="171227"/>
                  <a:pt x="321469" y="105296"/>
                </a:cubicBezTo>
                <a:lnTo>
                  <a:pt x="190500" y="49783"/>
                </a:lnTo>
                <a:lnTo>
                  <a:pt x="190500" y="49783"/>
                </a:ln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1332706" y="3416300"/>
            <a:ext cx="1600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Seguridad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820142" y="3771900"/>
            <a:ext cx="26289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Ataques, malware, ransomware.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16400" y="2794000"/>
            <a:ext cx="3759200" cy="1320800"/>
          </a:xfrm>
          <a:custGeom>
            <a:avLst/>
            <a:gdLst/>
            <a:ahLst/>
            <a:cxnLst/>
            <a:rect l="l" t="t" r="r" b="b"/>
            <a:pathLst>
              <a:path w="3759200" h="1320800">
                <a:moveTo>
                  <a:pt x="101596" y="0"/>
                </a:moveTo>
                <a:lnTo>
                  <a:pt x="3657604" y="0"/>
                </a:lnTo>
                <a:cubicBezTo>
                  <a:pt x="3713714" y="0"/>
                  <a:pt x="3759200" y="45486"/>
                  <a:pt x="3759200" y="101596"/>
                </a:cubicBezTo>
                <a:lnTo>
                  <a:pt x="3759200" y="1219204"/>
                </a:lnTo>
                <a:cubicBezTo>
                  <a:pt x="3759200" y="1275314"/>
                  <a:pt x="3713714" y="1320800"/>
                  <a:pt x="3657604" y="1320800"/>
                </a:cubicBezTo>
                <a:lnTo>
                  <a:pt x="101596" y="1320800"/>
                </a:lnTo>
                <a:cubicBezTo>
                  <a:pt x="45486" y="1320800"/>
                  <a:pt x="0" y="1275314"/>
                  <a:pt x="0" y="12192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861050" y="29337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309488" y="156642"/>
                </a:moveTo>
                <a:cubicBezTo>
                  <a:pt x="318567" y="154186"/>
                  <a:pt x="328092" y="158502"/>
                  <a:pt x="332184" y="166911"/>
                </a:cubicBezTo>
                <a:lnTo>
                  <a:pt x="346025" y="194890"/>
                </a:lnTo>
                <a:cubicBezTo>
                  <a:pt x="353690" y="195932"/>
                  <a:pt x="361206" y="198016"/>
                  <a:pt x="368275" y="200918"/>
                </a:cubicBezTo>
                <a:lnTo>
                  <a:pt x="394320" y="183579"/>
                </a:lnTo>
                <a:cubicBezTo>
                  <a:pt x="402134" y="178371"/>
                  <a:pt x="412477" y="179412"/>
                  <a:pt x="419100" y="186035"/>
                </a:cubicBezTo>
                <a:lnTo>
                  <a:pt x="433388" y="200323"/>
                </a:lnTo>
                <a:cubicBezTo>
                  <a:pt x="440010" y="206946"/>
                  <a:pt x="441052" y="217363"/>
                  <a:pt x="435843" y="225103"/>
                </a:cubicBezTo>
                <a:lnTo>
                  <a:pt x="418505" y="251073"/>
                </a:lnTo>
                <a:cubicBezTo>
                  <a:pt x="419919" y="254571"/>
                  <a:pt x="421184" y="258217"/>
                  <a:pt x="422225" y="262012"/>
                </a:cubicBezTo>
                <a:cubicBezTo>
                  <a:pt x="423267" y="265807"/>
                  <a:pt x="423937" y="269528"/>
                  <a:pt x="424458" y="273323"/>
                </a:cubicBezTo>
                <a:lnTo>
                  <a:pt x="452512" y="287164"/>
                </a:lnTo>
                <a:cubicBezTo>
                  <a:pt x="460921" y="291331"/>
                  <a:pt x="465237" y="300856"/>
                  <a:pt x="462781" y="309860"/>
                </a:cubicBezTo>
                <a:lnTo>
                  <a:pt x="457572" y="329357"/>
                </a:lnTo>
                <a:cubicBezTo>
                  <a:pt x="455116" y="338361"/>
                  <a:pt x="446708" y="344463"/>
                  <a:pt x="437331" y="343867"/>
                </a:cubicBezTo>
                <a:lnTo>
                  <a:pt x="406078" y="341858"/>
                </a:lnTo>
                <a:cubicBezTo>
                  <a:pt x="401389" y="347886"/>
                  <a:pt x="395957" y="353467"/>
                  <a:pt x="389781" y="358229"/>
                </a:cubicBezTo>
                <a:lnTo>
                  <a:pt x="391790" y="389409"/>
                </a:lnTo>
                <a:cubicBezTo>
                  <a:pt x="392385" y="398785"/>
                  <a:pt x="386283" y="407268"/>
                  <a:pt x="377279" y="409649"/>
                </a:cubicBezTo>
                <a:lnTo>
                  <a:pt x="357783" y="414858"/>
                </a:lnTo>
                <a:cubicBezTo>
                  <a:pt x="348704" y="417314"/>
                  <a:pt x="339254" y="412998"/>
                  <a:pt x="335087" y="404589"/>
                </a:cubicBezTo>
                <a:lnTo>
                  <a:pt x="321246" y="376610"/>
                </a:lnTo>
                <a:cubicBezTo>
                  <a:pt x="313581" y="375568"/>
                  <a:pt x="306065" y="373484"/>
                  <a:pt x="298996" y="370582"/>
                </a:cubicBezTo>
                <a:lnTo>
                  <a:pt x="272951" y="387921"/>
                </a:lnTo>
                <a:cubicBezTo>
                  <a:pt x="265137" y="393129"/>
                  <a:pt x="254794" y="392088"/>
                  <a:pt x="248171" y="385465"/>
                </a:cubicBezTo>
                <a:lnTo>
                  <a:pt x="233883" y="371177"/>
                </a:lnTo>
                <a:cubicBezTo>
                  <a:pt x="227261" y="364554"/>
                  <a:pt x="226219" y="354211"/>
                  <a:pt x="231428" y="346397"/>
                </a:cubicBezTo>
                <a:lnTo>
                  <a:pt x="248766" y="320353"/>
                </a:lnTo>
                <a:cubicBezTo>
                  <a:pt x="247352" y="316855"/>
                  <a:pt x="246087" y="313209"/>
                  <a:pt x="245046" y="309414"/>
                </a:cubicBezTo>
                <a:cubicBezTo>
                  <a:pt x="244004" y="305619"/>
                  <a:pt x="243334" y="301823"/>
                  <a:pt x="242813" y="298103"/>
                </a:cubicBezTo>
                <a:lnTo>
                  <a:pt x="214759" y="284262"/>
                </a:lnTo>
                <a:cubicBezTo>
                  <a:pt x="206350" y="280095"/>
                  <a:pt x="202109" y="270570"/>
                  <a:pt x="204490" y="261565"/>
                </a:cubicBezTo>
                <a:lnTo>
                  <a:pt x="209699" y="242069"/>
                </a:lnTo>
                <a:cubicBezTo>
                  <a:pt x="212154" y="233065"/>
                  <a:pt x="220563" y="226963"/>
                  <a:pt x="229939" y="227558"/>
                </a:cubicBezTo>
                <a:lnTo>
                  <a:pt x="261119" y="229567"/>
                </a:lnTo>
                <a:cubicBezTo>
                  <a:pt x="265807" y="223540"/>
                  <a:pt x="271239" y="217959"/>
                  <a:pt x="277416" y="213196"/>
                </a:cubicBezTo>
                <a:lnTo>
                  <a:pt x="275406" y="182091"/>
                </a:lnTo>
                <a:cubicBezTo>
                  <a:pt x="274811" y="172715"/>
                  <a:pt x="280913" y="164232"/>
                  <a:pt x="289917" y="161851"/>
                </a:cubicBezTo>
                <a:lnTo>
                  <a:pt x="309414" y="156642"/>
                </a:lnTo>
                <a:close/>
                <a:moveTo>
                  <a:pt x="333673" y="253008"/>
                </a:moveTo>
                <a:cubicBezTo>
                  <a:pt x="315602" y="253028"/>
                  <a:pt x="300947" y="267716"/>
                  <a:pt x="300968" y="285787"/>
                </a:cubicBezTo>
                <a:cubicBezTo>
                  <a:pt x="300988" y="303858"/>
                  <a:pt x="315676" y="318513"/>
                  <a:pt x="333747" y="318492"/>
                </a:cubicBezTo>
                <a:cubicBezTo>
                  <a:pt x="351818" y="318472"/>
                  <a:pt x="366473" y="303784"/>
                  <a:pt x="366452" y="285713"/>
                </a:cubicBezTo>
                <a:cubicBezTo>
                  <a:pt x="366432" y="267642"/>
                  <a:pt x="351744" y="252987"/>
                  <a:pt x="333673" y="253008"/>
                </a:cubicBezTo>
                <a:close/>
                <a:moveTo>
                  <a:pt x="167357" y="-33858"/>
                </a:moveTo>
                <a:lnTo>
                  <a:pt x="186854" y="-28649"/>
                </a:lnTo>
                <a:cubicBezTo>
                  <a:pt x="195858" y="-26194"/>
                  <a:pt x="201960" y="-17711"/>
                  <a:pt x="201364" y="-8409"/>
                </a:cubicBezTo>
                <a:lnTo>
                  <a:pt x="199355" y="22696"/>
                </a:lnTo>
                <a:cubicBezTo>
                  <a:pt x="205532" y="27459"/>
                  <a:pt x="210964" y="32965"/>
                  <a:pt x="215652" y="39067"/>
                </a:cubicBezTo>
                <a:lnTo>
                  <a:pt x="246906" y="37058"/>
                </a:lnTo>
                <a:cubicBezTo>
                  <a:pt x="256208" y="36463"/>
                  <a:pt x="264691" y="42565"/>
                  <a:pt x="267146" y="51569"/>
                </a:cubicBezTo>
                <a:lnTo>
                  <a:pt x="272355" y="71065"/>
                </a:lnTo>
                <a:cubicBezTo>
                  <a:pt x="274737" y="80070"/>
                  <a:pt x="270495" y="89595"/>
                  <a:pt x="262086" y="93762"/>
                </a:cubicBezTo>
                <a:lnTo>
                  <a:pt x="234032" y="107603"/>
                </a:lnTo>
                <a:cubicBezTo>
                  <a:pt x="233511" y="111398"/>
                  <a:pt x="232767" y="115193"/>
                  <a:pt x="231800" y="118914"/>
                </a:cubicBezTo>
                <a:cubicBezTo>
                  <a:pt x="230832" y="122634"/>
                  <a:pt x="229493" y="126355"/>
                  <a:pt x="228079" y="129853"/>
                </a:cubicBezTo>
                <a:lnTo>
                  <a:pt x="245418" y="155897"/>
                </a:lnTo>
                <a:cubicBezTo>
                  <a:pt x="250627" y="163711"/>
                  <a:pt x="249585" y="174054"/>
                  <a:pt x="242962" y="180677"/>
                </a:cubicBezTo>
                <a:lnTo>
                  <a:pt x="228674" y="194965"/>
                </a:lnTo>
                <a:cubicBezTo>
                  <a:pt x="222052" y="201588"/>
                  <a:pt x="211708" y="202629"/>
                  <a:pt x="203895" y="197421"/>
                </a:cubicBezTo>
                <a:lnTo>
                  <a:pt x="177850" y="180082"/>
                </a:lnTo>
                <a:cubicBezTo>
                  <a:pt x="170780" y="182984"/>
                  <a:pt x="163264" y="185068"/>
                  <a:pt x="155600" y="186110"/>
                </a:cubicBezTo>
                <a:lnTo>
                  <a:pt x="141759" y="214089"/>
                </a:lnTo>
                <a:cubicBezTo>
                  <a:pt x="137592" y="222498"/>
                  <a:pt x="128067" y="226740"/>
                  <a:pt x="119063" y="224358"/>
                </a:cubicBezTo>
                <a:lnTo>
                  <a:pt x="99566" y="219149"/>
                </a:lnTo>
                <a:cubicBezTo>
                  <a:pt x="90488" y="216694"/>
                  <a:pt x="84460" y="208211"/>
                  <a:pt x="85055" y="198909"/>
                </a:cubicBezTo>
                <a:lnTo>
                  <a:pt x="87064" y="167729"/>
                </a:lnTo>
                <a:cubicBezTo>
                  <a:pt x="80888" y="162967"/>
                  <a:pt x="75456" y="157460"/>
                  <a:pt x="70768" y="151358"/>
                </a:cubicBezTo>
                <a:lnTo>
                  <a:pt x="39514" y="153367"/>
                </a:lnTo>
                <a:cubicBezTo>
                  <a:pt x="30212" y="153963"/>
                  <a:pt x="21729" y="147861"/>
                  <a:pt x="19273" y="138857"/>
                </a:cubicBezTo>
                <a:lnTo>
                  <a:pt x="14064" y="119360"/>
                </a:lnTo>
                <a:cubicBezTo>
                  <a:pt x="11683" y="110356"/>
                  <a:pt x="15925" y="100831"/>
                  <a:pt x="24333" y="96664"/>
                </a:cubicBezTo>
                <a:lnTo>
                  <a:pt x="52388" y="82823"/>
                </a:lnTo>
                <a:cubicBezTo>
                  <a:pt x="52908" y="79028"/>
                  <a:pt x="53653" y="75307"/>
                  <a:pt x="54620" y="71512"/>
                </a:cubicBezTo>
                <a:cubicBezTo>
                  <a:pt x="55662" y="67717"/>
                  <a:pt x="56852" y="64071"/>
                  <a:pt x="58341" y="60573"/>
                </a:cubicBezTo>
                <a:lnTo>
                  <a:pt x="41002" y="34603"/>
                </a:lnTo>
                <a:cubicBezTo>
                  <a:pt x="35793" y="26789"/>
                  <a:pt x="36835" y="16446"/>
                  <a:pt x="43458" y="9823"/>
                </a:cubicBezTo>
                <a:lnTo>
                  <a:pt x="57745" y="-4465"/>
                </a:lnTo>
                <a:cubicBezTo>
                  <a:pt x="64368" y="-11088"/>
                  <a:pt x="74712" y="-12129"/>
                  <a:pt x="82525" y="-6921"/>
                </a:cubicBezTo>
                <a:lnTo>
                  <a:pt x="108570" y="10418"/>
                </a:lnTo>
                <a:cubicBezTo>
                  <a:pt x="115639" y="7516"/>
                  <a:pt x="123155" y="5432"/>
                  <a:pt x="130820" y="4390"/>
                </a:cubicBezTo>
                <a:lnTo>
                  <a:pt x="144661" y="-23589"/>
                </a:lnTo>
                <a:cubicBezTo>
                  <a:pt x="148828" y="-31998"/>
                  <a:pt x="158279" y="-36240"/>
                  <a:pt x="167357" y="-33858"/>
                </a:cubicBezTo>
                <a:close/>
                <a:moveTo>
                  <a:pt x="143173" y="62508"/>
                </a:moveTo>
                <a:cubicBezTo>
                  <a:pt x="125102" y="62508"/>
                  <a:pt x="110430" y="77179"/>
                  <a:pt x="110430" y="95250"/>
                </a:cubicBezTo>
                <a:cubicBezTo>
                  <a:pt x="110430" y="113321"/>
                  <a:pt x="125102" y="127992"/>
                  <a:pt x="143173" y="127992"/>
                </a:cubicBezTo>
                <a:cubicBezTo>
                  <a:pt x="161244" y="127992"/>
                  <a:pt x="175915" y="113321"/>
                  <a:pt x="175915" y="95250"/>
                </a:cubicBezTo>
                <a:cubicBezTo>
                  <a:pt x="175915" y="77179"/>
                  <a:pt x="161244" y="62508"/>
                  <a:pt x="143173" y="62508"/>
                </a:cubicBez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5256411" y="3416300"/>
            <a:ext cx="1676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Operativos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590455" y="3771900"/>
            <a:ext cx="30099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Fallos de hardware, errores humanos.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178800" y="2794000"/>
            <a:ext cx="3759200" cy="1320800"/>
          </a:xfrm>
          <a:custGeom>
            <a:avLst/>
            <a:gdLst/>
            <a:ahLst/>
            <a:cxnLst/>
            <a:rect l="l" t="t" r="r" b="b"/>
            <a:pathLst>
              <a:path w="3759200" h="1320800">
                <a:moveTo>
                  <a:pt x="101596" y="0"/>
                </a:moveTo>
                <a:lnTo>
                  <a:pt x="3657604" y="0"/>
                </a:lnTo>
                <a:cubicBezTo>
                  <a:pt x="3713714" y="0"/>
                  <a:pt x="3759200" y="45486"/>
                  <a:pt x="3759200" y="101596"/>
                </a:cubicBezTo>
                <a:lnTo>
                  <a:pt x="3759200" y="1219204"/>
                </a:lnTo>
                <a:cubicBezTo>
                  <a:pt x="3759200" y="1275314"/>
                  <a:pt x="3713714" y="1320800"/>
                  <a:pt x="3657604" y="1320800"/>
                </a:cubicBezTo>
                <a:lnTo>
                  <a:pt x="101596" y="1320800"/>
                </a:lnTo>
                <a:cubicBezTo>
                  <a:pt x="45486" y="1320800"/>
                  <a:pt x="0" y="1275314"/>
                  <a:pt x="0" y="12192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9847263" y="29337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126206" y="114151"/>
                </a:moveTo>
                <a:lnTo>
                  <a:pt x="112291" y="100236"/>
                </a:lnTo>
                <a:cubicBezTo>
                  <a:pt x="102989" y="90934"/>
                  <a:pt x="102989" y="75828"/>
                  <a:pt x="112291" y="66526"/>
                </a:cubicBezTo>
                <a:lnTo>
                  <a:pt x="197644" y="-18901"/>
                </a:lnTo>
                <a:cubicBezTo>
                  <a:pt x="206946" y="-28203"/>
                  <a:pt x="222052" y="-28203"/>
                  <a:pt x="231353" y="-18901"/>
                </a:cubicBezTo>
                <a:lnTo>
                  <a:pt x="245269" y="-4911"/>
                </a:lnTo>
                <a:cubicBezTo>
                  <a:pt x="254571" y="4390"/>
                  <a:pt x="254571" y="19496"/>
                  <a:pt x="245269" y="28798"/>
                </a:cubicBezTo>
                <a:lnTo>
                  <a:pt x="159916" y="114151"/>
                </a:lnTo>
                <a:cubicBezTo>
                  <a:pt x="150614" y="123453"/>
                  <a:pt x="135508" y="123453"/>
                  <a:pt x="126206" y="114151"/>
                </a:cubicBezTo>
                <a:close/>
                <a:moveTo>
                  <a:pt x="205383" y="157535"/>
                </a:moveTo>
                <a:lnTo>
                  <a:pt x="182017" y="134169"/>
                </a:lnTo>
                <a:lnTo>
                  <a:pt x="265361" y="50825"/>
                </a:lnTo>
                <a:lnTo>
                  <a:pt x="354211" y="139675"/>
                </a:lnTo>
                <a:lnTo>
                  <a:pt x="270867" y="223019"/>
                </a:lnTo>
                <a:lnTo>
                  <a:pt x="247501" y="199653"/>
                </a:lnTo>
                <a:lnTo>
                  <a:pt x="74861" y="372294"/>
                </a:lnTo>
                <a:cubicBezTo>
                  <a:pt x="63252" y="383902"/>
                  <a:pt x="44425" y="383902"/>
                  <a:pt x="32742" y="372294"/>
                </a:cubicBezTo>
                <a:cubicBezTo>
                  <a:pt x="21059" y="360685"/>
                  <a:pt x="21134" y="341858"/>
                  <a:pt x="32742" y="330175"/>
                </a:cubicBezTo>
                <a:lnTo>
                  <a:pt x="205383" y="157535"/>
                </a:lnTo>
                <a:close/>
                <a:moveTo>
                  <a:pt x="290885" y="278755"/>
                </a:moveTo>
                <a:cubicBezTo>
                  <a:pt x="281583" y="269453"/>
                  <a:pt x="281583" y="254347"/>
                  <a:pt x="290885" y="245046"/>
                </a:cubicBezTo>
                <a:lnTo>
                  <a:pt x="376238" y="159693"/>
                </a:lnTo>
                <a:cubicBezTo>
                  <a:pt x="385539" y="150391"/>
                  <a:pt x="400645" y="150391"/>
                  <a:pt x="409947" y="159693"/>
                </a:cubicBezTo>
                <a:lnTo>
                  <a:pt x="423863" y="173608"/>
                </a:lnTo>
                <a:cubicBezTo>
                  <a:pt x="433164" y="182910"/>
                  <a:pt x="433164" y="198016"/>
                  <a:pt x="423863" y="207318"/>
                </a:cubicBezTo>
                <a:lnTo>
                  <a:pt x="338510" y="292745"/>
                </a:lnTo>
                <a:cubicBezTo>
                  <a:pt x="329208" y="302047"/>
                  <a:pt x="314102" y="302047"/>
                  <a:pt x="304800" y="292745"/>
                </a:cubicBezTo>
                <a:lnTo>
                  <a:pt x="290885" y="278829"/>
                </a:ln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9040813" y="3416300"/>
            <a:ext cx="203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Cumplimiento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503444" y="3771900"/>
            <a:ext cx="3111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Incumplimiento de normativas (GDPR).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254000" y="4318000"/>
            <a:ext cx="3759200" cy="1320800"/>
          </a:xfrm>
          <a:custGeom>
            <a:avLst/>
            <a:gdLst/>
            <a:ahLst/>
            <a:cxnLst/>
            <a:rect l="l" t="t" r="r" b="b"/>
            <a:pathLst>
              <a:path w="3759200" h="1320800">
                <a:moveTo>
                  <a:pt x="101596" y="0"/>
                </a:moveTo>
                <a:lnTo>
                  <a:pt x="3657604" y="0"/>
                </a:lnTo>
                <a:cubicBezTo>
                  <a:pt x="3713714" y="0"/>
                  <a:pt x="3759200" y="45486"/>
                  <a:pt x="3759200" y="101596"/>
                </a:cubicBezTo>
                <a:lnTo>
                  <a:pt x="3759200" y="1219204"/>
                </a:lnTo>
                <a:cubicBezTo>
                  <a:pt x="3759200" y="1275314"/>
                  <a:pt x="3713714" y="1320800"/>
                  <a:pt x="3657604" y="1320800"/>
                </a:cubicBezTo>
                <a:lnTo>
                  <a:pt x="101596" y="1320800"/>
                </a:lnTo>
                <a:cubicBezTo>
                  <a:pt x="45486" y="1320800"/>
                  <a:pt x="0" y="1275314"/>
                  <a:pt x="0" y="12192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1970088" y="44577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47625" y="23812"/>
                </a:moveTo>
                <a:cubicBezTo>
                  <a:pt x="21357" y="23812"/>
                  <a:pt x="0" y="45169"/>
                  <a:pt x="0" y="71438"/>
                </a:cubicBezTo>
                <a:lnTo>
                  <a:pt x="0" y="119063"/>
                </a:lnTo>
                <a:cubicBezTo>
                  <a:pt x="0" y="145331"/>
                  <a:pt x="21357" y="166688"/>
                  <a:pt x="47625" y="166688"/>
                </a:cubicBezTo>
                <a:lnTo>
                  <a:pt x="285750" y="166688"/>
                </a:lnTo>
                <a:cubicBezTo>
                  <a:pt x="312018" y="166688"/>
                  <a:pt x="333375" y="145331"/>
                  <a:pt x="333375" y="119063"/>
                </a:cubicBezTo>
                <a:lnTo>
                  <a:pt x="333375" y="71438"/>
                </a:lnTo>
                <a:cubicBezTo>
                  <a:pt x="333375" y="45169"/>
                  <a:pt x="312018" y="23812"/>
                  <a:pt x="285750" y="23812"/>
                </a:cubicBezTo>
                <a:lnTo>
                  <a:pt x="47625" y="23812"/>
                </a:lnTo>
                <a:close/>
                <a:moveTo>
                  <a:pt x="208359" y="77391"/>
                </a:moveTo>
                <a:cubicBezTo>
                  <a:pt x="218216" y="77391"/>
                  <a:pt x="226219" y="85393"/>
                  <a:pt x="226219" y="95250"/>
                </a:cubicBezTo>
                <a:cubicBezTo>
                  <a:pt x="226219" y="105107"/>
                  <a:pt x="218216" y="113109"/>
                  <a:pt x="208359" y="113109"/>
                </a:cubicBezTo>
                <a:cubicBezTo>
                  <a:pt x="198503" y="113109"/>
                  <a:pt x="190500" y="105107"/>
                  <a:pt x="190500" y="95250"/>
                </a:cubicBezTo>
                <a:cubicBezTo>
                  <a:pt x="190500" y="85393"/>
                  <a:pt x="198503" y="77391"/>
                  <a:pt x="208359" y="77391"/>
                </a:cubicBezTo>
                <a:close/>
                <a:moveTo>
                  <a:pt x="250031" y="95250"/>
                </a:moveTo>
                <a:cubicBezTo>
                  <a:pt x="250031" y="85393"/>
                  <a:pt x="258034" y="77391"/>
                  <a:pt x="267891" y="77391"/>
                </a:cubicBezTo>
                <a:cubicBezTo>
                  <a:pt x="277747" y="77391"/>
                  <a:pt x="285750" y="85393"/>
                  <a:pt x="285750" y="95250"/>
                </a:cubicBezTo>
                <a:cubicBezTo>
                  <a:pt x="285750" y="105107"/>
                  <a:pt x="277747" y="113109"/>
                  <a:pt x="267891" y="113109"/>
                </a:cubicBezTo>
                <a:cubicBezTo>
                  <a:pt x="258034" y="113109"/>
                  <a:pt x="250031" y="105107"/>
                  <a:pt x="250031" y="95250"/>
                </a:cubicBezTo>
                <a:close/>
                <a:moveTo>
                  <a:pt x="47625" y="214313"/>
                </a:moveTo>
                <a:cubicBezTo>
                  <a:pt x="21357" y="214313"/>
                  <a:pt x="0" y="235669"/>
                  <a:pt x="0" y="261938"/>
                </a:cubicBezTo>
                <a:lnTo>
                  <a:pt x="0" y="309563"/>
                </a:lnTo>
                <a:cubicBezTo>
                  <a:pt x="0" y="335831"/>
                  <a:pt x="21357" y="357188"/>
                  <a:pt x="47625" y="357188"/>
                </a:cubicBezTo>
                <a:lnTo>
                  <a:pt x="285750" y="357188"/>
                </a:lnTo>
                <a:cubicBezTo>
                  <a:pt x="312018" y="357188"/>
                  <a:pt x="333375" y="335831"/>
                  <a:pt x="333375" y="309563"/>
                </a:cubicBezTo>
                <a:lnTo>
                  <a:pt x="333375" y="261938"/>
                </a:lnTo>
                <a:cubicBezTo>
                  <a:pt x="333375" y="235669"/>
                  <a:pt x="312018" y="214313"/>
                  <a:pt x="285750" y="214313"/>
                </a:cubicBezTo>
                <a:lnTo>
                  <a:pt x="47625" y="214313"/>
                </a:lnTo>
                <a:close/>
                <a:moveTo>
                  <a:pt x="208359" y="267891"/>
                </a:moveTo>
                <a:cubicBezTo>
                  <a:pt x="218216" y="267891"/>
                  <a:pt x="226219" y="275893"/>
                  <a:pt x="226219" y="285750"/>
                </a:cubicBezTo>
                <a:cubicBezTo>
                  <a:pt x="226219" y="295607"/>
                  <a:pt x="218216" y="303609"/>
                  <a:pt x="208359" y="303609"/>
                </a:cubicBezTo>
                <a:cubicBezTo>
                  <a:pt x="198503" y="303609"/>
                  <a:pt x="190500" y="295607"/>
                  <a:pt x="190500" y="285750"/>
                </a:cubicBezTo>
                <a:cubicBezTo>
                  <a:pt x="190500" y="275893"/>
                  <a:pt x="198503" y="267891"/>
                  <a:pt x="208359" y="267891"/>
                </a:cubicBezTo>
                <a:close/>
                <a:moveTo>
                  <a:pt x="250031" y="285750"/>
                </a:moveTo>
                <a:cubicBezTo>
                  <a:pt x="250031" y="275893"/>
                  <a:pt x="258034" y="267891"/>
                  <a:pt x="267891" y="267891"/>
                </a:cubicBezTo>
                <a:cubicBezTo>
                  <a:pt x="277747" y="267891"/>
                  <a:pt x="285750" y="275893"/>
                  <a:pt x="285750" y="285750"/>
                </a:cubicBezTo>
                <a:cubicBezTo>
                  <a:pt x="285750" y="295607"/>
                  <a:pt x="277747" y="303609"/>
                  <a:pt x="267891" y="303609"/>
                </a:cubicBezTo>
                <a:cubicBezTo>
                  <a:pt x="258034" y="303609"/>
                  <a:pt x="250031" y="295607"/>
                  <a:pt x="250031" y="285750"/>
                </a:cubicBez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1098748" y="4940300"/>
            <a:ext cx="2070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Disponibilidad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95945" y="5295900"/>
            <a:ext cx="247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Interrupciones, caídas de red.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4216400" y="4318000"/>
            <a:ext cx="7721600" cy="1320800"/>
          </a:xfrm>
          <a:custGeom>
            <a:avLst/>
            <a:gdLst/>
            <a:ahLst/>
            <a:cxnLst/>
            <a:rect l="l" t="t" r="r" b="b"/>
            <a:pathLst>
              <a:path w="7721600" h="1320800">
                <a:moveTo>
                  <a:pt x="101596" y="0"/>
                </a:moveTo>
                <a:lnTo>
                  <a:pt x="7620004" y="0"/>
                </a:lnTo>
                <a:cubicBezTo>
                  <a:pt x="7676114" y="0"/>
                  <a:pt x="7721600" y="45486"/>
                  <a:pt x="7721600" y="101596"/>
                </a:cubicBezTo>
                <a:lnTo>
                  <a:pt x="7721600" y="1219204"/>
                </a:lnTo>
                <a:cubicBezTo>
                  <a:pt x="7721600" y="1275314"/>
                  <a:pt x="7676114" y="1320800"/>
                  <a:pt x="7620004" y="1320800"/>
                </a:cubicBezTo>
                <a:lnTo>
                  <a:pt x="101596" y="1320800"/>
                </a:lnTo>
                <a:cubicBezTo>
                  <a:pt x="45486" y="1320800"/>
                  <a:pt x="0" y="1275314"/>
                  <a:pt x="0" y="12192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7866063" y="44577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200099" y="63401"/>
                </a:moveTo>
                <a:lnTo>
                  <a:pt x="113333" y="159841"/>
                </a:lnTo>
                <a:cubicBezTo>
                  <a:pt x="109910" y="163637"/>
                  <a:pt x="110058" y="169515"/>
                  <a:pt x="113705" y="173162"/>
                </a:cubicBezTo>
                <a:cubicBezTo>
                  <a:pt x="136401" y="195858"/>
                  <a:pt x="173236" y="195858"/>
                  <a:pt x="195932" y="173162"/>
                </a:cubicBezTo>
                <a:lnTo>
                  <a:pt x="219596" y="149498"/>
                </a:lnTo>
                <a:cubicBezTo>
                  <a:pt x="222721" y="146372"/>
                  <a:pt x="226665" y="144661"/>
                  <a:pt x="230684" y="144363"/>
                </a:cubicBezTo>
                <a:cubicBezTo>
                  <a:pt x="235744" y="143917"/>
                  <a:pt x="240953" y="145628"/>
                  <a:pt x="244822" y="149498"/>
                </a:cubicBezTo>
                <a:lnTo>
                  <a:pt x="376238" y="279797"/>
                </a:lnTo>
                <a:lnTo>
                  <a:pt x="428625" y="238125"/>
                </a:lnTo>
                <a:lnTo>
                  <a:pt x="428625" y="23812"/>
                </a:lnTo>
                <a:lnTo>
                  <a:pt x="345281" y="71438"/>
                </a:lnTo>
                <a:lnTo>
                  <a:pt x="327571" y="59606"/>
                </a:lnTo>
                <a:cubicBezTo>
                  <a:pt x="315813" y="51792"/>
                  <a:pt x="302047" y="47625"/>
                  <a:pt x="287908" y="47625"/>
                </a:cubicBezTo>
                <a:lnTo>
                  <a:pt x="235521" y="47625"/>
                </a:lnTo>
                <a:cubicBezTo>
                  <a:pt x="234702" y="47625"/>
                  <a:pt x="233809" y="47625"/>
                  <a:pt x="232990" y="47699"/>
                </a:cubicBezTo>
                <a:cubicBezTo>
                  <a:pt x="220414" y="48369"/>
                  <a:pt x="208583" y="54025"/>
                  <a:pt x="200099" y="63401"/>
                </a:cubicBezTo>
                <a:close/>
                <a:moveTo>
                  <a:pt x="86767" y="135954"/>
                </a:moveTo>
                <a:lnTo>
                  <a:pt x="166241" y="47625"/>
                </a:lnTo>
                <a:lnTo>
                  <a:pt x="136773" y="47625"/>
                </a:lnTo>
                <a:cubicBezTo>
                  <a:pt x="117797" y="47625"/>
                  <a:pt x="99640" y="55141"/>
                  <a:pt x="86246" y="68535"/>
                </a:cubicBezTo>
                <a:lnTo>
                  <a:pt x="83344" y="71438"/>
                </a:lnTo>
                <a:lnTo>
                  <a:pt x="0" y="23812"/>
                </a:lnTo>
                <a:lnTo>
                  <a:pt x="0" y="238125"/>
                </a:lnTo>
                <a:lnTo>
                  <a:pt x="116384" y="335087"/>
                </a:lnTo>
                <a:cubicBezTo>
                  <a:pt x="133499" y="349374"/>
                  <a:pt x="155079" y="357188"/>
                  <a:pt x="177329" y="357188"/>
                </a:cubicBezTo>
                <a:lnTo>
                  <a:pt x="189012" y="357188"/>
                </a:lnTo>
                <a:lnTo>
                  <a:pt x="183803" y="351979"/>
                </a:lnTo>
                <a:cubicBezTo>
                  <a:pt x="176808" y="344984"/>
                  <a:pt x="176808" y="333673"/>
                  <a:pt x="183803" y="326752"/>
                </a:cubicBezTo>
                <a:cubicBezTo>
                  <a:pt x="190798" y="319832"/>
                  <a:pt x="202109" y="319757"/>
                  <a:pt x="209029" y="326752"/>
                </a:cubicBezTo>
                <a:lnTo>
                  <a:pt x="239539" y="357262"/>
                </a:lnTo>
                <a:lnTo>
                  <a:pt x="246236" y="357262"/>
                </a:lnTo>
                <a:cubicBezTo>
                  <a:pt x="260449" y="357262"/>
                  <a:pt x="274365" y="354062"/>
                  <a:pt x="287015" y="348109"/>
                </a:cubicBezTo>
                <a:lnTo>
                  <a:pt x="267146" y="328166"/>
                </a:lnTo>
                <a:cubicBezTo>
                  <a:pt x="260152" y="321171"/>
                  <a:pt x="260152" y="309860"/>
                  <a:pt x="267146" y="302940"/>
                </a:cubicBezTo>
                <a:cubicBezTo>
                  <a:pt x="274141" y="296019"/>
                  <a:pt x="285452" y="295945"/>
                  <a:pt x="292373" y="302940"/>
                </a:cubicBezTo>
                <a:lnTo>
                  <a:pt x="316185" y="326752"/>
                </a:lnTo>
                <a:lnTo>
                  <a:pt x="329208" y="313730"/>
                </a:lnTo>
                <a:cubicBezTo>
                  <a:pt x="335831" y="307107"/>
                  <a:pt x="337765" y="297507"/>
                  <a:pt x="334863" y="289099"/>
                </a:cubicBezTo>
                <a:lnTo>
                  <a:pt x="232246" y="187300"/>
                </a:lnTo>
                <a:lnTo>
                  <a:pt x="221159" y="198388"/>
                </a:lnTo>
                <a:cubicBezTo>
                  <a:pt x="184472" y="235074"/>
                  <a:pt x="125090" y="235074"/>
                  <a:pt x="88404" y="198388"/>
                </a:cubicBezTo>
                <a:cubicBezTo>
                  <a:pt x="71289" y="181273"/>
                  <a:pt x="70619" y="153814"/>
                  <a:pt x="86767" y="135880"/>
                </a:cubicBez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7366397" y="4940300"/>
            <a:ext cx="1422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Terceros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4560094" y="5295900"/>
            <a:ext cx="7035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10000"/>
              </a:lnSpc>
              <a:buNone/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Riesgos asociados a proveedores o socios que no protegen adecuadamente los datos o sistemas.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E29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3217" y="-635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75565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Marcos de Referencia para la Gestión de Riesgos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68883" y="1828800"/>
            <a:ext cx="0" cy="1828800"/>
          </a:xfrm>
          <a:prstGeom prst="line">
            <a:avLst/>
          </a:prstGeom>
          <a:noFill/>
          <a:ln w="50800">
            <a:solidFill>
              <a:srgbClr val="57A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268883" y="1828800"/>
            <a:ext cx="3670300" cy="1828800"/>
          </a:xfrm>
          <a:custGeom>
            <a:avLst/>
            <a:gdLst/>
            <a:ahLst/>
            <a:cxnLst/>
            <a:rect l="l" t="t" r="r" b="b"/>
            <a:pathLst>
              <a:path w="3670300" h="1828800">
                <a:moveTo>
                  <a:pt x="0" y="0"/>
                </a:moveTo>
                <a:lnTo>
                  <a:pt x="3568692" y="0"/>
                </a:lnTo>
                <a:cubicBezTo>
                  <a:pt x="3624808" y="0"/>
                  <a:pt x="3670300" y="45492"/>
                  <a:pt x="3670300" y="101608"/>
                </a:cubicBezTo>
                <a:lnTo>
                  <a:pt x="3670300" y="1727192"/>
                </a:lnTo>
                <a:cubicBezTo>
                  <a:pt x="3670300" y="1783308"/>
                  <a:pt x="3624808" y="1828800"/>
                  <a:pt x="3568692" y="1828800"/>
                </a:cubicBez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522883" y="2032000"/>
            <a:ext cx="377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ISO 31000</a:t>
            </a:r>
          </a:p>
        </p:txBody>
      </p:sp>
      <p:sp>
        <p:nvSpPr>
          <p:cNvPr id="7" name="Text 4"/>
          <p:cNvSpPr/>
          <p:nvPr/>
        </p:nvSpPr>
        <p:spPr>
          <a:xfrm>
            <a:off x="522883" y="2438400"/>
            <a:ext cx="32639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s-E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Gestión integral del riesgo empresarial.</a:t>
            </a:r>
          </a:p>
        </p:txBody>
      </p:sp>
      <p:sp>
        <p:nvSpPr>
          <p:cNvPr id="8" name="Shape 5"/>
          <p:cNvSpPr/>
          <p:nvPr/>
        </p:nvSpPr>
        <p:spPr>
          <a:xfrm>
            <a:off x="4248150" y="1828800"/>
            <a:ext cx="0" cy="1828800"/>
          </a:xfrm>
          <a:prstGeom prst="line">
            <a:avLst/>
          </a:prstGeom>
          <a:noFill/>
          <a:ln w="50800">
            <a:solidFill>
              <a:srgbClr val="57A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4248150" y="1828800"/>
            <a:ext cx="3670300" cy="1828800"/>
          </a:xfrm>
          <a:custGeom>
            <a:avLst/>
            <a:gdLst/>
            <a:ahLst/>
            <a:cxnLst/>
            <a:rect l="l" t="t" r="r" b="b"/>
            <a:pathLst>
              <a:path w="3670300" h="1828800">
                <a:moveTo>
                  <a:pt x="0" y="0"/>
                </a:moveTo>
                <a:lnTo>
                  <a:pt x="3568692" y="0"/>
                </a:lnTo>
                <a:cubicBezTo>
                  <a:pt x="3624808" y="0"/>
                  <a:pt x="3670300" y="45492"/>
                  <a:pt x="3670300" y="101608"/>
                </a:cubicBezTo>
                <a:lnTo>
                  <a:pt x="3670300" y="1727192"/>
                </a:lnTo>
                <a:cubicBezTo>
                  <a:pt x="3670300" y="1783308"/>
                  <a:pt x="3624808" y="1828800"/>
                  <a:pt x="3568692" y="1828800"/>
                </a:cubicBez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502150" y="2032000"/>
            <a:ext cx="377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ISO/IEC 27005</a:t>
            </a:r>
          </a:p>
        </p:txBody>
      </p:sp>
      <p:sp>
        <p:nvSpPr>
          <p:cNvPr id="11" name="Text 8"/>
          <p:cNvSpPr/>
          <p:nvPr/>
        </p:nvSpPr>
        <p:spPr>
          <a:xfrm>
            <a:off x="4502150" y="2438400"/>
            <a:ext cx="32639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s-E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Riesgos de seguridad de la información.</a:t>
            </a:r>
          </a:p>
        </p:txBody>
      </p:sp>
      <p:sp>
        <p:nvSpPr>
          <p:cNvPr id="12" name="Shape 9"/>
          <p:cNvSpPr/>
          <p:nvPr/>
        </p:nvSpPr>
        <p:spPr>
          <a:xfrm>
            <a:off x="8227417" y="1828800"/>
            <a:ext cx="0" cy="1828800"/>
          </a:xfrm>
          <a:prstGeom prst="line">
            <a:avLst/>
          </a:prstGeom>
          <a:noFill/>
          <a:ln w="50800">
            <a:solidFill>
              <a:srgbClr val="57A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8227417" y="1828800"/>
            <a:ext cx="3670300" cy="1828800"/>
          </a:xfrm>
          <a:custGeom>
            <a:avLst/>
            <a:gdLst/>
            <a:ahLst/>
            <a:cxnLst/>
            <a:rect l="l" t="t" r="r" b="b"/>
            <a:pathLst>
              <a:path w="3670300" h="1828800">
                <a:moveTo>
                  <a:pt x="0" y="0"/>
                </a:moveTo>
                <a:lnTo>
                  <a:pt x="3568692" y="0"/>
                </a:lnTo>
                <a:cubicBezTo>
                  <a:pt x="3624808" y="0"/>
                  <a:pt x="3670300" y="45492"/>
                  <a:pt x="3670300" y="101608"/>
                </a:cubicBezTo>
                <a:lnTo>
                  <a:pt x="3670300" y="1727192"/>
                </a:lnTo>
                <a:cubicBezTo>
                  <a:pt x="3670300" y="1783308"/>
                  <a:pt x="3624808" y="1828800"/>
                  <a:pt x="3568692" y="1828800"/>
                </a:cubicBez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8481417" y="2032000"/>
            <a:ext cx="377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NIST SP 800-30 / 800-37</a:t>
            </a:r>
          </a:p>
        </p:txBody>
      </p:sp>
      <p:sp>
        <p:nvSpPr>
          <p:cNvPr id="15" name="Text 12"/>
          <p:cNvSpPr/>
          <p:nvPr/>
        </p:nvSpPr>
        <p:spPr>
          <a:xfrm>
            <a:off x="8481417" y="2438400"/>
            <a:ext cx="32639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s-E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Riesgos de ciberseguridad y TI.</a:t>
            </a:r>
          </a:p>
        </p:txBody>
      </p:sp>
      <p:sp>
        <p:nvSpPr>
          <p:cNvPr id="16" name="Text 13"/>
          <p:cNvSpPr/>
          <p:nvPr/>
        </p:nvSpPr>
        <p:spPr>
          <a:xfrm>
            <a:off x="268883" y="4064000"/>
            <a:ext cx="11684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endParaRPr lang="en-US" sz="1600" dirty="0"/>
          </a:p>
        </p:txBody>
      </p:sp>
      <p:sp>
        <p:nvSpPr>
          <p:cNvPr id="17" name="Shape 1">
            <a:extLst>
              <a:ext uri="{FF2B5EF4-FFF2-40B4-BE49-F238E27FC236}">
                <a16:creationId xmlns:a16="http://schemas.microsoft.com/office/drawing/2014/main" id="{A26EB392-D12B-8F88-825B-4303465CC4FB}"/>
              </a:ext>
            </a:extLst>
          </p:cNvPr>
          <p:cNvSpPr/>
          <p:nvPr/>
        </p:nvSpPr>
        <p:spPr>
          <a:xfrm>
            <a:off x="268883" y="4078990"/>
            <a:ext cx="0" cy="1828800"/>
          </a:xfrm>
          <a:prstGeom prst="line">
            <a:avLst/>
          </a:prstGeom>
          <a:noFill/>
          <a:ln w="50800">
            <a:solidFill>
              <a:srgbClr val="57A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18" name="Shape 2">
            <a:extLst>
              <a:ext uri="{FF2B5EF4-FFF2-40B4-BE49-F238E27FC236}">
                <a16:creationId xmlns:a16="http://schemas.microsoft.com/office/drawing/2014/main" id="{75A0FFB6-185E-4B1A-85B8-7A0CBB30A535}"/>
              </a:ext>
            </a:extLst>
          </p:cNvPr>
          <p:cNvSpPr/>
          <p:nvPr/>
        </p:nvSpPr>
        <p:spPr>
          <a:xfrm>
            <a:off x="268883" y="4078990"/>
            <a:ext cx="3670300" cy="1828800"/>
          </a:xfrm>
          <a:custGeom>
            <a:avLst/>
            <a:gdLst/>
            <a:ahLst/>
            <a:cxnLst/>
            <a:rect l="l" t="t" r="r" b="b"/>
            <a:pathLst>
              <a:path w="3670300" h="1828800">
                <a:moveTo>
                  <a:pt x="0" y="0"/>
                </a:moveTo>
                <a:lnTo>
                  <a:pt x="3568692" y="0"/>
                </a:lnTo>
                <a:cubicBezTo>
                  <a:pt x="3624808" y="0"/>
                  <a:pt x="3670300" y="45492"/>
                  <a:pt x="3670300" y="101608"/>
                </a:cubicBezTo>
                <a:lnTo>
                  <a:pt x="3670300" y="1727192"/>
                </a:lnTo>
                <a:cubicBezTo>
                  <a:pt x="3670300" y="1783308"/>
                  <a:pt x="3624808" y="1828800"/>
                  <a:pt x="3568692" y="1828800"/>
                </a:cubicBez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3">
            <a:extLst>
              <a:ext uri="{FF2B5EF4-FFF2-40B4-BE49-F238E27FC236}">
                <a16:creationId xmlns:a16="http://schemas.microsoft.com/office/drawing/2014/main" id="{E8246646-16D9-41AE-D678-A28F0E1926A4}"/>
              </a:ext>
            </a:extLst>
          </p:cNvPr>
          <p:cNvSpPr/>
          <p:nvPr/>
        </p:nvSpPr>
        <p:spPr>
          <a:xfrm>
            <a:off x="522883" y="4282190"/>
            <a:ext cx="377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COBIT</a:t>
            </a:r>
          </a:p>
        </p:txBody>
      </p:sp>
      <p:sp>
        <p:nvSpPr>
          <p:cNvPr id="20" name="Text 4">
            <a:extLst>
              <a:ext uri="{FF2B5EF4-FFF2-40B4-BE49-F238E27FC236}">
                <a16:creationId xmlns:a16="http://schemas.microsoft.com/office/drawing/2014/main" id="{69FE2BBB-C449-8280-3915-1379D8CD042A}"/>
              </a:ext>
            </a:extLst>
          </p:cNvPr>
          <p:cNvSpPr/>
          <p:nvPr/>
        </p:nvSpPr>
        <p:spPr>
          <a:xfrm>
            <a:off x="522883" y="4688590"/>
            <a:ext cx="32639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s-E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Gobierno y control de procesos de TI.</a:t>
            </a:r>
          </a:p>
        </p:txBody>
      </p:sp>
      <p:sp>
        <p:nvSpPr>
          <p:cNvPr id="21" name="Shape 5">
            <a:extLst>
              <a:ext uri="{FF2B5EF4-FFF2-40B4-BE49-F238E27FC236}">
                <a16:creationId xmlns:a16="http://schemas.microsoft.com/office/drawing/2014/main" id="{9BF4E4F8-2012-C7D8-2FAE-404CAFA4B891}"/>
              </a:ext>
            </a:extLst>
          </p:cNvPr>
          <p:cNvSpPr/>
          <p:nvPr/>
        </p:nvSpPr>
        <p:spPr>
          <a:xfrm>
            <a:off x="4248150" y="4078990"/>
            <a:ext cx="0" cy="1828800"/>
          </a:xfrm>
          <a:prstGeom prst="line">
            <a:avLst/>
          </a:prstGeom>
          <a:noFill/>
          <a:ln w="50800">
            <a:solidFill>
              <a:srgbClr val="57A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22" name="Shape 6">
            <a:extLst>
              <a:ext uri="{FF2B5EF4-FFF2-40B4-BE49-F238E27FC236}">
                <a16:creationId xmlns:a16="http://schemas.microsoft.com/office/drawing/2014/main" id="{88E4E042-AC7F-BBAE-0F82-AA2F09B8F8E1}"/>
              </a:ext>
            </a:extLst>
          </p:cNvPr>
          <p:cNvSpPr/>
          <p:nvPr/>
        </p:nvSpPr>
        <p:spPr>
          <a:xfrm>
            <a:off x="4248150" y="4078990"/>
            <a:ext cx="3670300" cy="1828800"/>
          </a:xfrm>
          <a:custGeom>
            <a:avLst/>
            <a:gdLst/>
            <a:ahLst/>
            <a:cxnLst/>
            <a:rect l="l" t="t" r="r" b="b"/>
            <a:pathLst>
              <a:path w="3670300" h="1828800">
                <a:moveTo>
                  <a:pt x="0" y="0"/>
                </a:moveTo>
                <a:lnTo>
                  <a:pt x="3568692" y="0"/>
                </a:lnTo>
                <a:cubicBezTo>
                  <a:pt x="3624808" y="0"/>
                  <a:pt x="3670300" y="45492"/>
                  <a:pt x="3670300" y="101608"/>
                </a:cubicBezTo>
                <a:lnTo>
                  <a:pt x="3670300" y="1727192"/>
                </a:lnTo>
                <a:cubicBezTo>
                  <a:pt x="3670300" y="1783308"/>
                  <a:pt x="3624808" y="1828800"/>
                  <a:pt x="3568692" y="1828800"/>
                </a:cubicBez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7">
            <a:extLst>
              <a:ext uri="{FF2B5EF4-FFF2-40B4-BE49-F238E27FC236}">
                <a16:creationId xmlns:a16="http://schemas.microsoft.com/office/drawing/2014/main" id="{86030DB9-D2FD-A257-02DE-49ED3919A616}"/>
              </a:ext>
            </a:extLst>
          </p:cNvPr>
          <p:cNvSpPr/>
          <p:nvPr/>
        </p:nvSpPr>
        <p:spPr>
          <a:xfrm>
            <a:off x="4502150" y="4282190"/>
            <a:ext cx="377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COSO ERM</a:t>
            </a:r>
          </a:p>
        </p:txBody>
      </p:sp>
      <p:sp>
        <p:nvSpPr>
          <p:cNvPr id="24" name="Text 8">
            <a:extLst>
              <a:ext uri="{FF2B5EF4-FFF2-40B4-BE49-F238E27FC236}">
                <a16:creationId xmlns:a16="http://schemas.microsoft.com/office/drawing/2014/main" id="{2EF81A61-386D-B0FA-F779-CE6413C3D45C}"/>
              </a:ext>
            </a:extLst>
          </p:cNvPr>
          <p:cNvSpPr/>
          <p:nvPr/>
        </p:nvSpPr>
        <p:spPr>
          <a:xfrm>
            <a:off x="4502150" y="4688590"/>
            <a:ext cx="32639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Riesgos</a:t>
            </a: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empresariales</a:t>
            </a: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estratégicos</a:t>
            </a: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</a:p>
        </p:txBody>
      </p:sp>
      <p:sp>
        <p:nvSpPr>
          <p:cNvPr id="25" name="Shape 9">
            <a:extLst>
              <a:ext uri="{FF2B5EF4-FFF2-40B4-BE49-F238E27FC236}">
                <a16:creationId xmlns:a16="http://schemas.microsoft.com/office/drawing/2014/main" id="{16D29446-94AB-6916-F17A-592D55021B06}"/>
              </a:ext>
            </a:extLst>
          </p:cNvPr>
          <p:cNvSpPr/>
          <p:nvPr/>
        </p:nvSpPr>
        <p:spPr>
          <a:xfrm>
            <a:off x="8227417" y="4078990"/>
            <a:ext cx="0" cy="1828800"/>
          </a:xfrm>
          <a:prstGeom prst="line">
            <a:avLst/>
          </a:prstGeom>
          <a:noFill/>
          <a:ln w="50800">
            <a:solidFill>
              <a:srgbClr val="57AFFF"/>
            </a:solidFill>
            <a:prstDash val="solid"/>
            <a:headEnd type="none"/>
            <a:tailEnd type="none"/>
          </a:ln>
        </p:spPr>
        <p:txBody>
          <a:bodyPr/>
          <a:lstStyle/>
          <a:p>
            <a:endParaRPr lang="en-US"/>
          </a:p>
        </p:txBody>
      </p:sp>
      <p:sp>
        <p:nvSpPr>
          <p:cNvPr id="26" name="Shape 10">
            <a:extLst>
              <a:ext uri="{FF2B5EF4-FFF2-40B4-BE49-F238E27FC236}">
                <a16:creationId xmlns:a16="http://schemas.microsoft.com/office/drawing/2014/main" id="{CEDE8B41-9E91-8161-14FD-DC1A6704D893}"/>
              </a:ext>
            </a:extLst>
          </p:cNvPr>
          <p:cNvSpPr/>
          <p:nvPr/>
        </p:nvSpPr>
        <p:spPr>
          <a:xfrm>
            <a:off x="8227417" y="4078990"/>
            <a:ext cx="3670300" cy="1828800"/>
          </a:xfrm>
          <a:custGeom>
            <a:avLst/>
            <a:gdLst/>
            <a:ahLst/>
            <a:cxnLst/>
            <a:rect l="l" t="t" r="r" b="b"/>
            <a:pathLst>
              <a:path w="3670300" h="1828800">
                <a:moveTo>
                  <a:pt x="0" y="0"/>
                </a:moveTo>
                <a:lnTo>
                  <a:pt x="3568692" y="0"/>
                </a:lnTo>
                <a:cubicBezTo>
                  <a:pt x="3624808" y="0"/>
                  <a:pt x="3670300" y="45492"/>
                  <a:pt x="3670300" y="101608"/>
                </a:cubicBezTo>
                <a:lnTo>
                  <a:pt x="3670300" y="1727192"/>
                </a:lnTo>
                <a:cubicBezTo>
                  <a:pt x="3670300" y="1783308"/>
                  <a:pt x="3624808" y="1828800"/>
                  <a:pt x="3568692" y="1828800"/>
                </a:cubicBezTo>
                <a:lnTo>
                  <a:pt x="0" y="1828800"/>
                </a:lnTo>
                <a:lnTo>
                  <a:pt x="0" y="0"/>
                </a:ln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7" name="Text 12">
            <a:extLst>
              <a:ext uri="{FF2B5EF4-FFF2-40B4-BE49-F238E27FC236}">
                <a16:creationId xmlns:a16="http://schemas.microsoft.com/office/drawing/2014/main" id="{646711EE-4EE8-1E11-EB7C-1CF3CD356590}"/>
              </a:ext>
            </a:extLst>
          </p:cNvPr>
          <p:cNvSpPr/>
          <p:nvPr/>
        </p:nvSpPr>
        <p:spPr>
          <a:xfrm>
            <a:off x="8481417" y="4688590"/>
            <a:ext cx="32639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Riesgos</a:t>
            </a: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operativos</a:t>
            </a: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400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</a:t>
            </a: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TI.</a:t>
            </a:r>
          </a:p>
        </p:txBody>
      </p:sp>
      <p:sp>
        <p:nvSpPr>
          <p:cNvPr id="28" name="Text 11">
            <a:extLst>
              <a:ext uri="{FF2B5EF4-FFF2-40B4-BE49-F238E27FC236}">
                <a16:creationId xmlns:a16="http://schemas.microsoft.com/office/drawing/2014/main" id="{D94808DB-71B5-E6F8-A7C2-518B91C4E6B5}"/>
              </a:ext>
            </a:extLst>
          </p:cNvPr>
          <p:cNvSpPr/>
          <p:nvPr/>
        </p:nvSpPr>
        <p:spPr>
          <a:xfrm>
            <a:off x="8481417" y="4282190"/>
            <a:ext cx="377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OCTAVE</a:t>
            </a: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E29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930400"/>
            <a:ext cx="56388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Proceso de Evaluación de Riesgos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048000"/>
            <a:ext cx="56388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s-E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 objetivo es medir la probabilidad y el nivel de daño que puede causar un riesgo, para priorizar acciones de mitigación.</a:t>
            </a:r>
          </a:p>
        </p:txBody>
      </p:sp>
      <p:sp>
        <p:nvSpPr>
          <p:cNvPr id="5" name="Shape 2"/>
          <p:cNvSpPr/>
          <p:nvPr/>
        </p:nvSpPr>
        <p:spPr>
          <a:xfrm>
            <a:off x="355600" y="4318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76200" y="25400"/>
                </a:moveTo>
                <a:cubicBezTo>
                  <a:pt x="76200" y="18375"/>
                  <a:pt x="81875" y="12700"/>
                  <a:pt x="88900" y="12700"/>
                </a:cubicBezTo>
                <a:lnTo>
                  <a:pt x="114300" y="12700"/>
                </a:lnTo>
                <a:cubicBezTo>
                  <a:pt x="121325" y="12700"/>
                  <a:pt x="127000" y="18375"/>
                  <a:pt x="127000" y="25400"/>
                </a:cubicBezTo>
                <a:lnTo>
                  <a:pt x="127000" y="50800"/>
                </a:lnTo>
                <a:cubicBezTo>
                  <a:pt x="127000" y="57825"/>
                  <a:pt x="121325" y="63500"/>
                  <a:pt x="114300" y="63500"/>
                </a:cubicBezTo>
                <a:lnTo>
                  <a:pt x="111125" y="63500"/>
                </a:lnTo>
                <a:lnTo>
                  <a:pt x="111125" y="88900"/>
                </a:lnTo>
                <a:lnTo>
                  <a:pt x="158750" y="88900"/>
                </a:lnTo>
                <a:cubicBezTo>
                  <a:pt x="174546" y="88900"/>
                  <a:pt x="187325" y="101679"/>
                  <a:pt x="187325" y="117475"/>
                </a:cubicBezTo>
                <a:lnTo>
                  <a:pt x="187325" y="139700"/>
                </a:lnTo>
                <a:lnTo>
                  <a:pt x="190500" y="139700"/>
                </a:lnTo>
                <a:cubicBezTo>
                  <a:pt x="197525" y="139700"/>
                  <a:pt x="203200" y="145375"/>
                  <a:pt x="203200" y="152400"/>
                </a:cubicBezTo>
                <a:lnTo>
                  <a:pt x="203200" y="177800"/>
                </a:lnTo>
                <a:cubicBezTo>
                  <a:pt x="203200" y="184825"/>
                  <a:pt x="197525" y="190500"/>
                  <a:pt x="190500" y="190500"/>
                </a:cubicBezTo>
                <a:lnTo>
                  <a:pt x="165100" y="190500"/>
                </a:lnTo>
                <a:cubicBezTo>
                  <a:pt x="158075" y="190500"/>
                  <a:pt x="152400" y="184825"/>
                  <a:pt x="152400" y="177800"/>
                </a:cubicBezTo>
                <a:lnTo>
                  <a:pt x="152400" y="152400"/>
                </a:lnTo>
                <a:cubicBezTo>
                  <a:pt x="152400" y="145375"/>
                  <a:pt x="158075" y="139700"/>
                  <a:pt x="165100" y="139700"/>
                </a:cubicBezTo>
                <a:lnTo>
                  <a:pt x="168275" y="139700"/>
                </a:lnTo>
                <a:lnTo>
                  <a:pt x="168275" y="117475"/>
                </a:lnTo>
                <a:cubicBezTo>
                  <a:pt x="168275" y="112197"/>
                  <a:pt x="164028" y="107950"/>
                  <a:pt x="158750" y="107950"/>
                </a:cubicBezTo>
                <a:lnTo>
                  <a:pt x="111125" y="107950"/>
                </a:lnTo>
                <a:lnTo>
                  <a:pt x="111125" y="139700"/>
                </a:lnTo>
                <a:lnTo>
                  <a:pt x="114300" y="139700"/>
                </a:lnTo>
                <a:cubicBezTo>
                  <a:pt x="121325" y="139700"/>
                  <a:pt x="127000" y="145375"/>
                  <a:pt x="127000" y="152400"/>
                </a:cubicBezTo>
                <a:lnTo>
                  <a:pt x="127000" y="177800"/>
                </a:lnTo>
                <a:cubicBezTo>
                  <a:pt x="127000" y="184825"/>
                  <a:pt x="121325" y="190500"/>
                  <a:pt x="114300" y="190500"/>
                </a:cubicBezTo>
                <a:lnTo>
                  <a:pt x="88900" y="190500"/>
                </a:lnTo>
                <a:cubicBezTo>
                  <a:pt x="81875" y="190500"/>
                  <a:pt x="76200" y="184825"/>
                  <a:pt x="76200" y="177800"/>
                </a:cubicBezTo>
                <a:lnTo>
                  <a:pt x="76200" y="152400"/>
                </a:lnTo>
                <a:cubicBezTo>
                  <a:pt x="76200" y="145375"/>
                  <a:pt x="81875" y="139700"/>
                  <a:pt x="88900" y="139700"/>
                </a:cubicBezTo>
                <a:lnTo>
                  <a:pt x="92075" y="139700"/>
                </a:lnTo>
                <a:lnTo>
                  <a:pt x="92075" y="107950"/>
                </a:lnTo>
                <a:lnTo>
                  <a:pt x="44450" y="107950"/>
                </a:lnTo>
                <a:cubicBezTo>
                  <a:pt x="39172" y="107950"/>
                  <a:pt x="34925" y="112197"/>
                  <a:pt x="34925" y="117475"/>
                </a:cubicBezTo>
                <a:lnTo>
                  <a:pt x="34925" y="139700"/>
                </a:lnTo>
                <a:lnTo>
                  <a:pt x="38100" y="139700"/>
                </a:lnTo>
                <a:cubicBezTo>
                  <a:pt x="45125" y="139700"/>
                  <a:pt x="50800" y="145375"/>
                  <a:pt x="50800" y="152400"/>
                </a:cubicBezTo>
                <a:lnTo>
                  <a:pt x="50800" y="177800"/>
                </a:lnTo>
                <a:cubicBezTo>
                  <a:pt x="50800" y="184825"/>
                  <a:pt x="45125" y="190500"/>
                  <a:pt x="38100" y="190500"/>
                </a:cubicBezTo>
                <a:lnTo>
                  <a:pt x="12700" y="190500"/>
                </a:lnTo>
                <a:cubicBezTo>
                  <a:pt x="5675" y="190500"/>
                  <a:pt x="0" y="184825"/>
                  <a:pt x="0" y="177800"/>
                </a:cubicBezTo>
                <a:lnTo>
                  <a:pt x="0" y="152400"/>
                </a:lnTo>
                <a:cubicBezTo>
                  <a:pt x="0" y="145375"/>
                  <a:pt x="5675" y="139700"/>
                  <a:pt x="12700" y="139700"/>
                </a:cubicBezTo>
                <a:lnTo>
                  <a:pt x="15875" y="139700"/>
                </a:lnTo>
                <a:lnTo>
                  <a:pt x="15875" y="117475"/>
                </a:lnTo>
                <a:cubicBezTo>
                  <a:pt x="15875" y="101679"/>
                  <a:pt x="28654" y="88900"/>
                  <a:pt x="44450" y="88900"/>
                </a:cubicBezTo>
                <a:lnTo>
                  <a:pt x="92075" y="88900"/>
                </a:lnTo>
                <a:lnTo>
                  <a:pt x="92075" y="63500"/>
                </a:lnTo>
                <a:lnTo>
                  <a:pt x="88900" y="63500"/>
                </a:lnTo>
                <a:cubicBezTo>
                  <a:pt x="81875" y="63500"/>
                  <a:pt x="76200" y="57825"/>
                  <a:pt x="76200" y="50800"/>
                </a:cubicBezTo>
                <a:lnTo>
                  <a:pt x="76200" y="25400"/>
                </a:lnTo>
                <a:close/>
              </a:path>
            </a:pathLst>
          </a:custGeom>
          <a:solidFill>
            <a:srgbClr val="34B1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762000" y="4267200"/>
            <a:ext cx="4445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Metodológicas:</a:t>
            </a: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Matriz de riesgo, Heat maps, FODA, etc.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30200" y="4874300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25400" y="38100"/>
                </a:moveTo>
                <a:cubicBezTo>
                  <a:pt x="25400" y="24090"/>
                  <a:pt x="36790" y="12700"/>
                  <a:pt x="50800" y="12700"/>
                </a:cubicBezTo>
                <a:lnTo>
                  <a:pt x="203200" y="12700"/>
                </a:lnTo>
                <a:cubicBezTo>
                  <a:pt x="217210" y="12700"/>
                  <a:pt x="228600" y="24090"/>
                  <a:pt x="228600" y="38100"/>
                </a:cubicBezTo>
                <a:lnTo>
                  <a:pt x="228600" y="133350"/>
                </a:lnTo>
                <a:lnTo>
                  <a:pt x="203200" y="133350"/>
                </a:lnTo>
                <a:lnTo>
                  <a:pt x="203200" y="38100"/>
                </a:lnTo>
                <a:lnTo>
                  <a:pt x="50800" y="38100"/>
                </a:lnTo>
                <a:lnTo>
                  <a:pt x="50800" y="133350"/>
                </a:lnTo>
                <a:lnTo>
                  <a:pt x="25400" y="133350"/>
                </a:lnTo>
                <a:lnTo>
                  <a:pt x="25400" y="38100"/>
                </a:lnTo>
                <a:close/>
                <a:moveTo>
                  <a:pt x="0" y="160020"/>
                </a:moveTo>
                <a:cubicBezTo>
                  <a:pt x="0" y="155813"/>
                  <a:pt x="3413" y="152400"/>
                  <a:pt x="7620" y="152400"/>
                </a:cubicBezTo>
                <a:lnTo>
                  <a:pt x="246380" y="152400"/>
                </a:lnTo>
                <a:cubicBezTo>
                  <a:pt x="250587" y="152400"/>
                  <a:pt x="254000" y="155813"/>
                  <a:pt x="254000" y="160020"/>
                </a:cubicBezTo>
                <a:cubicBezTo>
                  <a:pt x="254000" y="176847"/>
                  <a:pt x="240348" y="190500"/>
                  <a:pt x="223520" y="190500"/>
                </a:cubicBezTo>
                <a:lnTo>
                  <a:pt x="30480" y="190500"/>
                </a:lnTo>
                <a:cubicBezTo>
                  <a:pt x="13652" y="190500"/>
                  <a:pt x="0" y="176848"/>
                  <a:pt x="0" y="160020"/>
                </a:cubicBezTo>
                <a:close/>
                <a:moveTo>
                  <a:pt x="111522" y="82947"/>
                </a:moveTo>
                <a:lnTo>
                  <a:pt x="99219" y="95250"/>
                </a:lnTo>
                <a:lnTo>
                  <a:pt x="111522" y="107553"/>
                </a:lnTo>
                <a:cubicBezTo>
                  <a:pt x="115253" y="111284"/>
                  <a:pt x="115253" y="117316"/>
                  <a:pt x="111522" y="121007"/>
                </a:cubicBezTo>
                <a:cubicBezTo>
                  <a:pt x="107791" y="124698"/>
                  <a:pt x="101759" y="124738"/>
                  <a:pt x="98068" y="121007"/>
                </a:cubicBezTo>
                <a:lnTo>
                  <a:pt x="79018" y="101957"/>
                </a:lnTo>
                <a:cubicBezTo>
                  <a:pt x="75287" y="98227"/>
                  <a:pt x="75287" y="92194"/>
                  <a:pt x="79018" y="88503"/>
                </a:cubicBezTo>
                <a:lnTo>
                  <a:pt x="98068" y="69453"/>
                </a:lnTo>
                <a:cubicBezTo>
                  <a:pt x="101798" y="65722"/>
                  <a:pt x="107831" y="65722"/>
                  <a:pt x="111522" y="69453"/>
                </a:cubicBezTo>
                <a:cubicBezTo>
                  <a:pt x="115213" y="73184"/>
                  <a:pt x="115253" y="79216"/>
                  <a:pt x="111522" y="82907"/>
                </a:cubicBezTo>
                <a:close/>
                <a:moveTo>
                  <a:pt x="155972" y="69453"/>
                </a:moveTo>
                <a:lnTo>
                  <a:pt x="175022" y="88503"/>
                </a:lnTo>
                <a:cubicBezTo>
                  <a:pt x="178753" y="92234"/>
                  <a:pt x="178753" y="98266"/>
                  <a:pt x="175022" y="101957"/>
                </a:cubicBezTo>
                <a:lnTo>
                  <a:pt x="155972" y="121007"/>
                </a:lnTo>
                <a:cubicBezTo>
                  <a:pt x="152241" y="124738"/>
                  <a:pt x="146209" y="124738"/>
                  <a:pt x="142518" y="121007"/>
                </a:cubicBezTo>
                <a:cubicBezTo>
                  <a:pt x="138827" y="117277"/>
                  <a:pt x="138787" y="111244"/>
                  <a:pt x="142518" y="107553"/>
                </a:cubicBezTo>
                <a:lnTo>
                  <a:pt x="154821" y="95250"/>
                </a:lnTo>
                <a:lnTo>
                  <a:pt x="142518" y="82947"/>
                </a:lnTo>
                <a:cubicBezTo>
                  <a:pt x="138787" y="79216"/>
                  <a:pt x="138787" y="73184"/>
                  <a:pt x="142518" y="69493"/>
                </a:cubicBezTo>
                <a:cubicBezTo>
                  <a:pt x="146248" y="65802"/>
                  <a:pt x="152281" y="65762"/>
                  <a:pt x="155972" y="69493"/>
                </a:cubicBezTo>
                <a:close/>
              </a:path>
            </a:pathLst>
          </a:custGeom>
          <a:solidFill>
            <a:srgbClr val="34B1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762000" y="4823500"/>
            <a:ext cx="35306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Tecnológicas:</a:t>
            </a: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SIEM, Nessus, RSA Archer, etc.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99200" y="1270000"/>
            <a:ext cx="5638800" cy="609600"/>
          </a:xfrm>
          <a:custGeom>
            <a:avLst/>
            <a:gdLst/>
            <a:ahLst/>
            <a:cxnLst/>
            <a:rect l="l" t="t" r="r" b="b"/>
            <a:pathLst>
              <a:path w="5638800" h="609600">
                <a:moveTo>
                  <a:pt x="101602" y="0"/>
                </a:moveTo>
                <a:lnTo>
                  <a:pt x="5537198" y="0"/>
                </a:lnTo>
                <a:cubicBezTo>
                  <a:pt x="5593311" y="0"/>
                  <a:pt x="5638800" y="45489"/>
                  <a:pt x="5638800" y="101602"/>
                </a:cubicBezTo>
                <a:lnTo>
                  <a:pt x="5638800" y="507998"/>
                </a:lnTo>
                <a:cubicBezTo>
                  <a:pt x="5638800" y="564111"/>
                  <a:pt x="5593311" y="609600"/>
                  <a:pt x="55371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>
              <a:alpha val="50196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197600" y="1422400"/>
            <a:ext cx="584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Identificar Activos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9004300" y="20447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00846" y="299204"/>
                </a:moveTo>
                <a:cubicBezTo>
                  <a:pt x="108287" y="306645"/>
                  <a:pt x="120372" y="306645"/>
                  <a:pt x="127814" y="299204"/>
                </a:cubicBezTo>
                <a:lnTo>
                  <a:pt x="223064" y="203954"/>
                </a:lnTo>
                <a:cubicBezTo>
                  <a:pt x="230505" y="196513"/>
                  <a:pt x="230505" y="184428"/>
                  <a:pt x="223064" y="176986"/>
                </a:cubicBezTo>
                <a:cubicBezTo>
                  <a:pt x="215622" y="169545"/>
                  <a:pt x="203537" y="169545"/>
                  <a:pt x="196096" y="176986"/>
                </a:cubicBezTo>
                <a:lnTo>
                  <a:pt x="133350" y="239732"/>
                </a:lnTo>
                <a:lnTo>
                  <a:pt x="133350" y="19050"/>
                </a:lnTo>
                <a:cubicBezTo>
                  <a:pt x="133350" y="8513"/>
                  <a:pt x="124837" y="0"/>
                  <a:pt x="114300" y="0"/>
                </a:cubicBezTo>
                <a:cubicBezTo>
                  <a:pt x="103763" y="0"/>
                  <a:pt x="95250" y="8513"/>
                  <a:pt x="95250" y="19050"/>
                </a:cubicBezTo>
                <a:lnTo>
                  <a:pt x="95250" y="239732"/>
                </a:lnTo>
                <a:lnTo>
                  <a:pt x="32504" y="176986"/>
                </a:lnTo>
                <a:cubicBezTo>
                  <a:pt x="25063" y="169545"/>
                  <a:pt x="12978" y="169545"/>
                  <a:pt x="5536" y="176986"/>
                </a:cubicBezTo>
                <a:cubicBezTo>
                  <a:pt x="-1905" y="184428"/>
                  <a:pt x="-1905" y="196513"/>
                  <a:pt x="5536" y="203954"/>
                </a:cubicBezTo>
                <a:lnTo>
                  <a:pt x="100786" y="299204"/>
                </a:ln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Shape 9"/>
          <p:cNvSpPr/>
          <p:nvPr/>
        </p:nvSpPr>
        <p:spPr>
          <a:xfrm>
            <a:off x="6299200" y="2489200"/>
            <a:ext cx="5638800" cy="609600"/>
          </a:xfrm>
          <a:custGeom>
            <a:avLst/>
            <a:gdLst/>
            <a:ahLst/>
            <a:cxnLst/>
            <a:rect l="l" t="t" r="r" b="b"/>
            <a:pathLst>
              <a:path w="5638800" h="609600">
                <a:moveTo>
                  <a:pt x="101602" y="0"/>
                </a:moveTo>
                <a:lnTo>
                  <a:pt x="5537198" y="0"/>
                </a:lnTo>
                <a:cubicBezTo>
                  <a:pt x="5593311" y="0"/>
                  <a:pt x="5638800" y="45489"/>
                  <a:pt x="5638800" y="101602"/>
                </a:cubicBezTo>
                <a:lnTo>
                  <a:pt x="5638800" y="507998"/>
                </a:lnTo>
                <a:cubicBezTo>
                  <a:pt x="5638800" y="564111"/>
                  <a:pt x="5593311" y="609600"/>
                  <a:pt x="55371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>
              <a:alpha val="50196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197600" y="2641600"/>
            <a:ext cx="584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Identificar Amenazas y Vulnerabilidades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9004300" y="32639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00846" y="299204"/>
                </a:moveTo>
                <a:cubicBezTo>
                  <a:pt x="108287" y="306645"/>
                  <a:pt x="120372" y="306645"/>
                  <a:pt x="127814" y="299204"/>
                </a:cubicBezTo>
                <a:lnTo>
                  <a:pt x="223064" y="203954"/>
                </a:lnTo>
                <a:cubicBezTo>
                  <a:pt x="230505" y="196513"/>
                  <a:pt x="230505" y="184428"/>
                  <a:pt x="223064" y="176986"/>
                </a:cubicBezTo>
                <a:cubicBezTo>
                  <a:pt x="215622" y="169545"/>
                  <a:pt x="203537" y="169545"/>
                  <a:pt x="196096" y="176986"/>
                </a:cubicBezTo>
                <a:lnTo>
                  <a:pt x="133350" y="239732"/>
                </a:lnTo>
                <a:lnTo>
                  <a:pt x="133350" y="19050"/>
                </a:lnTo>
                <a:cubicBezTo>
                  <a:pt x="133350" y="8513"/>
                  <a:pt x="124837" y="0"/>
                  <a:pt x="114300" y="0"/>
                </a:cubicBezTo>
                <a:cubicBezTo>
                  <a:pt x="103763" y="0"/>
                  <a:pt x="95250" y="8513"/>
                  <a:pt x="95250" y="19050"/>
                </a:cubicBezTo>
                <a:lnTo>
                  <a:pt x="95250" y="239732"/>
                </a:lnTo>
                <a:lnTo>
                  <a:pt x="32504" y="176986"/>
                </a:lnTo>
                <a:cubicBezTo>
                  <a:pt x="25063" y="169545"/>
                  <a:pt x="12978" y="169545"/>
                  <a:pt x="5536" y="176986"/>
                </a:cubicBezTo>
                <a:cubicBezTo>
                  <a:pt x="-1905" y="184428"/>
                  <a:pt x="-1905" y="196513"/>
                  <a:pt x="5536" y="203954"/>
                </a:cubicBezTo>
                <a:lnTo>
                  <a:pt x="100786" y="299204"/>
                </a:ln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6299200" y="3708400"/>
            <a:ext cx="5638800" cy="609600"/>
          </a:xfrm>
          <a:custGeom>
            <a:avLst/>
            <a:gdLst/>
            <a:ahLst/>
            <a:cxnLst/>
            <a:rect l="l" t="t" r="r" b="b"/>
            <a:pathLst>
              <a:path w="5638800" h="609600">
                <a:moveTo>
                  <a:pt x="101602" y="0"/>
                </a:moveTo>
                <a:lnTo>
                  <a:pt x="5537198" y="0"/>
                </a:lnTo>
                <a:cubicBezTo>
                  <a:pt x="5593311" y="0"/>
                  <a:pt x="5638800" y="45489"/>
                  <a:pt x="5638800" y="101602"/>
                </a:cubicBezTo>
                <a:lnTo>
                  <a:pt x="5638800" y="507998"/>
                </a:lnTo>
                <a:cubicBezTo>
                  <a:pt x="5638800" y="564111"/>
                  <a:pt x="5593311" y="609600"/>
                  <a:pt x="55371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>
              <a:alpha val="50196"/>
            </a:srgbClr>
          </a:solidFill>
          <a:ln/>
          <a:effectLst>
            <a:outerShdw blurRad="76200" dist="508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6" name="Text 13"/>
          <p:cNvSpPr/>
          <p:nvPr/>
        </p:nvSpPr>
        <p:spPr>
          <a:xfrm>
            <a:off x="6197600" y="3860800"/>
            <a:ext cx="584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Evaluar Impacto y Probabilidad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9004300" y="4483100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00846" y="299204"/>
                </a:moveTo>
                <a:cubicBezTo>
                  <a:pt x="108287" y="306645"/>
                  <a:pt x="120372" y="306645"/>
                  <a:pt x="127814" y="299204"/>
                </a:cubicBezTo>
                <a:lnTo>
                  <a:pt x="223064" y="203954"/>
                </a:lnTo>
                <a:cubicBezTo>
                  <a:pt x="230505" y="196513"/>
                  <a:pt x="230505" y="184428"/>
                  <a:pt x="223064" y="176986"/>
                </a:cubicBezTo>
                <a:cubicBezTo>
                  <a:pt x="215622" y="169545"/>
                  <a:pt x="203537" y="169545"/>
                  <a:pt x="196096" y="176986"/>
                </a:cubicBezTo>
                <a:lnTo>
                  <a:pt x="133350" y="239732"/>
                </a:lnTo>
                <a:lnTo>
                  <a:pt x="133350" y="19050"/>
                </a:lnTo>
                <a:cubicBezTo>
                  <a:pt x="133350" y="8513"/>
                  <a:pt x="124837" y="0"/>
                  <a:pt x="114300" y="0"/>
                </a:cubicBezTo>
                <a:cubicBezTo>
                  <a:pt x="103763" y="0"/>
                  <a:pt x="95250" y="8513"/>
                  <a:pt x="95250" y="19050"/>
                </a:cubicBezTo>
                <a:lnTo>
                  <a:pt x="95250" y="239732"/>
                </a:lnTo>
                <a:lnTo>
                  <a:pt x="32504" y="176986"/>
                </a:lnTo>
                <a:cubicBezTo>
                  <a:pt x="25063" y="169545"/>
                  <a:pt x="12978" y="169545"/>
                  <a:pt x="5536" y="176986"/>
                </a:cubicBezTo>
                <a:cubicBezTo>
                  <a:pt x="-1905" y="184428"/>
                  <a:pt x="-1905" y="196513"/>
                  <a:pt x="5536" y="203954"/>
                </a:cubicBezTo>
                <a:lnTo>
                  <a:pt x="100786" y="299204"/>
                </a:ln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6299200" y="4927600"/>
            <a:ext cx="5638800" cy="660400"/>
          </a:xfrm>
          <a:custGeom>
            <a:avLst/>
            <a:gdLst/>
            <a:ahLst/>
            <a:cxnLst/>
            <a:rect l="l" t="t" r="r" b="b"/>
            <a:pathLst>
              <a:path w="5638800" h="660400">
                <a:moveTo>
                  <a:pt x="101603" y="0"/>
                </a:moveTo>
                <a:lnTo>
                  <a:pt x="5537197" y="0"/>
                </a:lnTo>
                <a:cubicBezTo>
                  <a:pt x="5593311" y="0"/>
                  <a:pt x="5638800" y="45489"/>
                  <a:pt x="5638800" y="101603"/>
                </a:cubicBezTo>
                <a:lnTo>
                  <a:pt x="5638800" y="558797"/>
                </a:lnTo>
                <a:cubicBezTo>
                  <a:pt x="5638800" y="614911"/>
                  <a:pt x="5593311" y="660400"/>
                  <a:pt x="5537197" y="660400"/>
                </a:cubicBezTo>
                <a:lnTo>
                  <a:pt x="101603" y="660400"/>
                </a:lnTo>
                <a:cubicBezTo>
                  <a:pt x="45527" y="660400"/>
                  <a:pt x="0" y="614873"/>
                  <a:pt x="0" y="55879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solidFill>
            <a:srgbClr val="34B1C9"/>
          </a:solidFill>
          <a:ln/>
          <a:effectLst>
            <a:outerShdw blurRad="190500" dist="127000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6197600" y="5080000"/>
            <a:ext cx="584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 Determinar y Priorizar Nivel de Riesgo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E29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4732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Medidas de Mitigación de Riesgos de TI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336800"/>
            <a:ext cx="3695700" cy="2336800"/>
          </a:xfrm>
          <a:custGeom>
            <a:avLst/>
            <a:gdLst/>
            <a:ahLst/>
            <a:cxnLst/>
            <a:rect l="l" t="t" r="r" b="b"/>
            <a:pathLst>
              <a:path w="3695700" h="2336800">
                <a:moveTo>
                  <a:pt x="101604" y="0"/>
                </a:moveTo>
                <a:lnTo>
                  <a:pt x="3594096" y="0"/>
                </a:lnTo>
                <a:cubicBezTo>
                  <a:pt x="3650210" y="0"/>
                  <a:pt x="3695700" y="45490"/>
                  <a:pt x="3695700" y="101604"/>
                </a:cubicBezTo>
                <a:lnTo>
                  <a:pt x="3695700" y="2235196"/>
                </a:lnTo>
                <a:cubicBezTo>
                  <a:pt x="3695700" y="2291310"/>
                  <a:pt x="3650210" y="2336800"/>
                  <a:pt x="35940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1693267" y="2540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959967" y="27559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95250" y="71438"/>
                </a:moveTo>
                <a:lnTo>
                  <a:pt x="95250" y="119063"/>
                </a:lnTo>
                <a:lnTo>
                  <a:pt x="190500" y="119063"/>
                </a:lnTo>
                <a:lnTo>
                  <a:pt x="190500" y="71438"/>
                </a:lnTo>
                <a:cubicBezTo>
                  <a:pt x="190500" y="45169"/>
                  <a:pt x="169143" y="23812"/>
                  <a:pt x="142875" y="23812"/>
                </a:cubicBezTo>
                <a:cubicBezTo>
                  <a:pt x="116607" y="23812"/>
                  <a:pt x="95250" y="45169"/>
                  <a:pt x="95250" y="71438"/>
                </a:cubicBezTo>
                <a:close/>
                <a:moveTo>
                  <a:pt x="47625" y="119063"/>
                </a:moveTo>
                <a:lnTo>
                  <a:pt x="47625" y="71438"/>
                </a:lnTo>
                <a:cubicBezTo>
                  <a:pt x="47625" y="18827"/>
                  <a:pt x="90264" y="-23812"/>
                  <a:pt x="142875" y="-23812"/>
                </a:cubicBezTo>
                <a:cubicBezTo>
                  <a:pt x="195486" y="-23812"/>
                  <a:pt x="238125" y="18827"/>
                  <a:pt x="238125" y="71438"/>
                </a:cubicBezTo>
                <a:lnTo>
                  <a:pt x="238125" y="119063"/>
                </a:lnTo>
                <a:cubicBezTo>
                  <a:pt x="264393" y="119063"/>
                  <a:pt x="285750" y="140419"/>
                  <a:pt x="285750" y="166688"/>
                </a:cubicBezTo>
                <a:lnTo>
                  <a:pt x="285750" y="333375"/>
                </a:lnTo>
                <a:cubicBezTo>
                  <a:pt x="285750" y="359643"/>
                  <a:pt x="264393" y="381000"/>
                  <a:pt x="238125" y="381000"/>
                </a:cubicBezTo>
                <a:lnTo>
                  <a:pt x="47625" y="381000"/>
                </a:lnTo>
                <a:cubicBezTo>
                  <a:pt x="21357" y="381000"/>
                  <a:pt x="0" y="359643"/>
                  <a:pt x="0" y="333375"/>
                </a:cubicBezTo>
                <a:lnTo>
                  <a:pt x="0" y="166688"/>
                </a:lnTo>
                <a:cubicBezTo>
                  <a:pt x="0" y="140419"/>
                  <a:pt x="21357" y="119063"/>
                  <a:pt x="47625" y="119063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44122" y="3505200"/>
            <a:ext cx="2907506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Cifrado</a:t>
            </a: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 </a:t>
            </a:r>
            <a:r>
              <a:rPr lang="en-US" sz="1800" b="1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datos</a:t>
            </a: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800" b="1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sensibles</a:t>
            </a:r>
            <a:endParaRPr lang="en-US" sz="1800" b="1" dirty="0">
              <a:solidFill>
                <a:srgbClr val="EAEAEA"/>
              </a:solidFill>
              <a:latin typeface="MiSans" pitchFamily="34" charset="0"/>
              <a:ea typeface="MiSans" pitchFamily="34" charset="-122"/>
              <a:cs typeface="MiSans" pitchFamily="34" charset="-12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57200" y="39624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Cifrado de datos, Firewalls, Antivirus, Parches de seguridad.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134" y="2336800"/>
            <a:ext cx="3695700" cy="2336800"/>
          </a:xfrm>
          <a:custGeom>
            <a:avLst/>
            <a:gdLst/>
            <a:ahLst/>
            <a:cxnLst/>
            <a:rect l="l" t="t" r="r" b="b"/>
            <a:pathLst>
              <a:path w="3695700" h="2336800">
                <a:moveTo>
                  <a:pt x="101604" y="0"/>
                </a:moveTo>
                <a:lnTo>
                  <a:pt x="3594096" y="0"/>
                </a:lnTo>
                <a:cubicBezTo>
                  <a:pt x="3650210" y="0"/>
                  <a:pt x="3695700" y="45490"/>
                  <a:pt x="3695700" y="101604"/>
                </a:cubicBezTo>
                <a:lnTo>
                  <a:pt x="3695700" y="2235196"/>
                </a:lnTo>
                <a:cubicBezTo>
                  <a:pt x="3695700" y="2291310"/>
                  <a:pt x="3650210" y="2336800"/>
                  <a:pt x="35940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5689402" y="2540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5860852" y="27559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66688"/>
                </a:moveTo>
                <a:cubicBezTo>
                  <a:pt x="280838" y="166688"/>
                  <a:pt x="315516" y="132010"/>
                  <a:pt x="315516" y="89297"/>
                </a:cubicBezTo>
                <a:cubicBezTo>
                  <a:pt x="315516" y="46584"/>
                  <a:pt x="280838" y="11906"/>
                  <a:pt x="238125" y="11906"/>
                </a:cubicBezTo>
                <a:cubicBezTo>
                  <a:pt x="195412" y="11906"/>
                  <a:pt x="160734" y="46584"/>
                  <a:pt x="160734" y="89297"/>
                </a:cubicBezTo>
                <a:cubicBezTo>
                  <a:pt x="160734" y="132010"/>
                  <a:pt x="195412" y="166688"/>
                  <a:pt x="238125" y="166688"/>
                </a:cubicBezTo>
                <a:close/>
                <a:moveTo>
                  <a:pt x="71438" y="172641"/>
                </a:moveTo>
                <a:cubicBezTo>
                  <a:pt x="101008" y="172641"/>
                  <a:pt x="125016" y="148633"/>
                  <a:pt x="125016" y="119063"/>
                </a:cubicBezTo>
                <a:cubicBezTo>
                  <a:pt x="125016" y="89492"/>
                  <a:pt x="101008" y="65484"/>
                  <a:pt x="71438" y="65484"/>
                </a:cubicBezTo>
                <a:cubicBezTo>
                  <a:pt x="41867" y="65484"/>
                  <a:pt x="17859" y="89492"/>
                  <a:pt x="17859" y="119063"/>
                </a:cubicBezTo>
                <a:cubicBezTo>
                  <a:pt x="17859" y="148633"/>
                  <a:pt x="41867" y="172641"/>
                  <a:pt x="71437" y="172641"/>
                </a:cubicBezTo>
                <a:close/>
                <a:moveTo>
                  <a:pt x="0" y="309563"/>
                </a:moveTo>
                <a:lnTo>
                  <a:pt x="0" y="333375"/>
                </a:lnTo>
                <a:cubicBezTo>
                  <a:pt x="0" y="346546"/>
                  <a:pt x="10641" y="357188"/>
                  <a:pt x="23812" y="357188"/>
                </a:cubicBezTo>
                <a:lnTo>
                  <a:pt x="88329" y="357188"/>
                </a:lnTo>
                <a:cubicBezTo>
                  <a:pt x="85130" y="349895"/>
                  <a:pt x="83344" y="341858"/>
                  <a:pt x="83344" y="333375"/>
                </a:cubicBezTo>
                <a:lnTo>
                  <a:pt x="83344" y="321469"/>
                </a:lnTo>
                <a:cubicBezTo>
                  <a:pt x="83344" y="281880"/>
                  <a:pt x="98227" y="245715"/>
                  <a:pt x="122709" y="218331"/>
                </a:cubicBezTo>
                <a:cubicBezTo>
                  <a:pt x="114002" y="215726"/>
                  <a:pt x="104775" y="214313"/>
                  <a:pt x="95250" y="214313"/>
                </a:cubicBezTo>
                <a:cubicBezTo>
                  <a:pt x="42639" y="214313"/>
                  <a:pt x="0" y="256952"/>
                  <a:pt x="0" y="309563"/>
                </a:cubicBezTo>
                <a:close/>
                <a:moveTo>
                  <a:pt x="458391" y="119063"/>
                </a:moveTo>
                <a:cubicBezTo>
                  <a:pt x="458391" y="89492"/>
                  <a:pt x="434383" y="65484"/>
                  <a:pt x="404813" y="65484"/>
                </a:cubicBezTo>
                <a:cubicBezTo>
                  <a:pt x="375242" y="65484"/>
                  <a:pt x="351234" y="89492"/>
                  <a:pt x="351234" y="119063"/>
                </a:cubicBezTo>
                <a:cubicBezTo>
                  <a:pt x="351234" y="148633"/>
                  <a:pt x="375242" y="172641"/>
                  <a:pt x="404813" y="172641"/>
                </a:cubicBezTo>
                <a:cubicBezTo>
                  <a:pt x="434383" y="172641"/>
                  <a:pt x="458391" y="148633"/>
                  <a:pt x="458391" y="119063"/>
                </a:cubicBezTo>
                <a:close/>
                <a:moveTo>
                  <a:pt x="119063" y="321469"/>
                </a:moveTo>
                <a:lnTo>
                  <a:pt x="119063" y="333375"/>
                </a:lnTo>
                <a:cubicBezTo>
                  <a:pt x="119063" y="346546"/>
                  <a:pt x="129704" y="357188"/>
                  <a:pt x="142875" y="357188"/>
                </a:cubicBezTo>
                <a:lnTo>
                  <a:pt x="259556" y="357188"/>
                </a:lnTo>
                <a:cubicBezTo>
                  <a:pt x="254273" y="341114"/>
                  <a:pt x="254868" y="324148"/>
                  <a:pt x="267519" y="309563"/>
                </a:cubicBezTo>
                <a:cubicBezTo>
                  <a:pt x="257101" y="297507"/>
                  <a:pt x="252264" y="280020"/>
                  <a:pt x="259035" y="262458"/>
                </a:cubicBezTo>
                <a:cubicBezTo>
                  <a:pt x="263947" y="249734"/>
                  <a:pt x="270867" y="237827"/>
                  <a:pt x="279425" y="227261"/>
                </a:cubicBezTo>
                <a:cubicBezTo>
                  <a:pt x="283443" y="222349"/>
                  <a:pt x="288057" y="218554"/>
                  <a:pt x="293043" y="215801"/>
                </a:cubicBezTo>
                <a:cubicBezTo>
                  <a:pt x="276597" y="207243"/>
                  <a:pt x="257919" y="202406"/>
                  <a:pt x="238125" y="202406"/>
                </a:cubicBezTo>
                <a:cubicBezTo>
                  <a:pt x="172343" y="202406"/>
                  <a:pt x="119063" y="255687"/>
                  <a:pt x="119063" y="321469"/>
                </a:cubicBezTo>
                <a:close/>
                <a:moveTo>
                  <a:pt x="464790" y="288652"/>
                </a:moveTo>
                <a:cubicBezTo>
                  <a:pt x="469478" y="285973"/>
                  <a:pt x="471860" y="280392"/>
                  <a:pt x="469850" y="275258"/>
                </a:cubicBezTo>
                <a:cubicBezTo>
                  <a:pt x="466279" y="266030"/>
                  <a:pt x="461293" y="257324"/>
                  <a:pt x="455042" y="249659"/>
                </a:cubicBezTo>
                <a:cubicBezTo>
                  <a:pt x="451619" y="245418"/>
                  <a:pt x="445591" y="244673"/>
                  <a:pt x="440903" y="247427"/>
                </a:cubicBezTo>
                <a:cubicBezTo>
                  <a:pt x="424681" y="256803"/>
                  <a:pt x="404738" y="245343"/>
                  <a:pt x="404738" y="226516"/>
                </a:cubicBezTo>
                <a:cubicBezTo>
                  <a:pt x="404738" y="221084"/>
                  <a:pt x="401092" y="216247"/>
                  <a:pt x="395734" y="215429"/>
                </a:cubicBezTo>
                <a:cubicBezTo>
                  <a:pt x="386135" y="213940"/>
                  <a:pt x="375791" y="213940"/>
                  <a:pt x="366192" y="215429"/>
                </a:cubicBezTo>
                <a:cubicBezTo>
                  <a:pt x="360834" y="216247"/>
                  <a:pt x="357187" y="221084"/>
                  <a:pt x="357187" y="226516"/>
                </a:cubicBezTo>
                <a:cubicBezTo>
                  <a:pt x="357187" y="245269"/>
                  <a:pt x="337245" y="256803"/>
                  <a:pt x="321022" y="247427"/>
                </a:cubicBezTo>
                <a:cubicBezTo>
                  <a:pt x="316334" y="244748"/>
                  <a:pt x="310307" y="245492"/>
                  <a:pt x="306884" y="249659"/>
                </a:cubicBezTo>
                <a:cubicBezTo>
                  <a:pt x="300633" y="257324"/>
                  <a:pt x="295647" y="266030"/>
                  <a:pt x="292075" y="275258"/>
                </a:cubicBezTo>
                <a:cubicBezTo>
                  <a:pt x="290140" y="280318"/>
                  <a:pt x="292447" y="285899"/>
                  <a:pt x="297135" y="288578"/>
                </a:cubicBezTo>
                <a:cubicBezTo>
                  <a:pt x="313432" y="297954"/>
                  <a:pt x="313432" y="320948"/>
                  <a:pt x="297135" y="330398"/>
                </a:cubicBezTo>
                <a:cubicBezTo>
                  <a:pt x="292447" y="333077"/>
                  <a:pt x="290066" y="338658"/>
                  <a:pt x="292075" y="343719"/>
                </a:cubicBezTo>
                <a:cubicBezTo>
                  <a:pt x="295647" y="352946"/>
                  <a:pt x="300633" y="361652"/>
                  <a:pt x="306884" y="369317"/>
                </a:cubicBezTo>
                <a:cubicBezTo>
                  <a:pt x="310307" y="373559"/>
                  <a:pt x="316334" y="374303"/>
                  <a:pt x="321022" y="371549"/>
                </a:cubicBezTo>
                <a:cubicBezTo>
                  <a:pt x="337245" y="362173"/>
                  <a:pt x="357187" y="373707"/>
                  <a:pt x="357187" y="392460"/>
                </a:cubicBezTo>
                <a:cubicBezTo>
                  <a:pt x="357187" y="397892"/>
                  <a:pt x="360834" y="402729"/>
                  <a:pt x="366192" y="403547"/>
                </a:cubicBezTo>
                <a:cubicBezTo>
                  <a:pt x="375791" y="405036"/>
                  <a:pt x="386135" y="405036"/>
                  <a:pt x="395734" y="403547"/>
                </a:cubicBezTo>
                <a:cubicBezTo>
                  <a:pt x="401092" y="402729"/>
                  <a:pt x="404738" y="397892"/>
                  <a:pt x="404738" y="392460"/>
                </a:cubicBezTo>
                <a:cubicBezTo>
                  <a:pt x="404738" y="373707"/>
                  <a:pt x="424681" y="362173"/>
                  <a:pt x="440903" y="371549"/>
                </a:cubicBezTo>
                <a:cubicBezTo>
                  <a:pt x="445591" y="374228"/>
                  <a:pt x="451619" y="373484"/>
                  <a:pt x="455042" y="369317"/>
                </a:cubicBezTo>
                <a:cubicBezTo>
                  <a:pt x="461293" y="361652"/>
                  <a:pt x="466279" y="352946"/>
                  <a:pt x="469850" y="343719"/>
                </a:cubicBezTo>
                <a:cubicBezTo>
                  <a:pt x="471785" y="338658"/>
                  <a:pt x="469478" y="333077"/>
                  <a:pt x="464790" y="330398"/>
                </a:cubicBezTo>
                <a:cubicBezTo>
                  <a:pt x="448494" y="321022"/>
                  <a:pt x="448494" y="298028"/>
                  <a:pt x="464790" y="288578"/>
                </a:cubicBezTo>
                <a:close/>
                <a:moveTo>
                  <a:pt x="351234" y="309563"/>
                </a:moveTo>
                <a:cubicBezTo>
                  <a:pt x="351234" y="293134"/>
                  <a:pt x="364572" y="279797"/>
                  <a:pt x="381000" y="279797"/>
                </a:cubicBezTo>
                <a:cubicBezTo>
                  <a:pt x="397428" y="279797"/>
                  <a:pt x="410766" y="293134"/>
                  <a:pt x="410766" y="309563"/>
                </a:cubicBezTo>
                <a:cubicBezTo>
                  <a:pt x="410766" y="325991"/>
                  <a:pt x="397428" y="339328"/>
                  <a:pt x="381000" y="339328"/>
                </a:cubicBezTo>
                <a:cubicBezTo>
                  <a:pt x="364572" y="339328"/>
                  <a:pt x="351234" y="325991"/>
                  <a:pt x="351234" y="309563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4444603" y="3505200"/>
            <a:ext cx="330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b="1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Capacitación</a:t>
            </a: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del personal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453334" y="39624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Políticas de </a:t>
            </a:r>
            <a:r>
              <a:rPr lang="en-US" sz="1400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acceso</a:t>
            </a: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Procedimientos.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246467" y="2336800"/>
            <a:ext cx="3695700" cy="2336800"/>
          </a:xfrm>
          <a:custGeom>
            <a:avLst/>
            <a:gdLst/>
            <a:ahLst/>
            <a:cxnLst/>
            <a:rect l="l" t="t" r="r" b="b"/>
            <a:pathLst>
              <a:path w="3695700" h="2336800">
                <a:moveTo>
                  <a:pt x="101604" y="0"/>
                </a:moveTo>
                <a:lnTo>
                  <a:pt x="3594096" y="0"/>
                </a:lnTo>
                <a:cubicBezTo>
                  <a:pt x="3650210" y="0"/>
                  <a:pt x="3695700" y="45490"/>
                  <a:pt x="3695700" y="101604"/>
                </a:cubicBezTo>
                <a:lnTo>
                  <a:pt x="3695700" y="2235196"/>
                </a:lnTo>
                <a:cubicBezTo>
                  <a:pt x="3695700" y="2291310"/>
                  <a:pt x="3650210" y="2336800"/>
                  <a:pt x="35940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Shape 12"/>
          <p:cNvSpPr/>
          <p:nvPr/>
        </p:nvSpPr>
        <p:spPr>
          <a:xfrm>
            <a:off x="9685734" y="2540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9928622" y="2755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47625" y="23812"/>
                </a:moveTo>
                <a:cubicBezTo>
                  <a:pt x="21357" y="23812"/>
                  <a:pt x="0" y="45169"/>
                  <a:pt x="0" y="71438"/>
                </a:cubicBezTo>
                <a:lnTo>
                  <a:pt x="0" y="309563"/>
                </a:lnTo>
                <a:cubicBezTo>
                  <a:pt x="0" y="335831"/>
                  <a:pt x="21357" y="357188"/>
                  <a:pt x="47625" y="357188"/>
                </a:cubicBezTo>
                <a:lnTo>
                  <a:pt x="285750" y="357188"/>
                </a:lnTo>
                <a:cubicBezTo>
                  <a:pt x="312018" y="357188"/>
                  <a:pt x="333375" y="335831"/>
                  <a:pt x="333375" y="309563"/>
                </a:cubicBezTo>
                <a:lnTo>
                  <a:pt x="333375" y="128960"/>
                </a:lnTo>
                <a:cubicBezTo>
                  <a:pt x="333375" y="116309"/>
                  <a:pt x="328389" y="104180"/>
                  <a:pt x="319460" y="95250"/>
                </a:cubicBezTo>
                <a:lnTo>
                  <a:pt x="261938" y="37728"/>
                </a:lnTo>
                <a:cubicBezTo>
                  <a:pt x="253008" y="28798"/>
                  <a:pt x="240878" y="23812"/>
                  <a:pt x="228228" y="23812"/>
                </a:cubicBezTo>
                <a:lnTo>
                  <a:pt x="47625" y="23812"/>
                </a:lnTo>
                <a:close/>
                <a:moveTo>
                  <a:pt x="71438" y="95250"/>
                </a:moveTo>
                <a:cubicBezTo>
                  <a:pt x="71438" y="82079"/>
                  <a:pt x="82079" y="71438"/>
                  <a:pt x="95250" y="71438"/>
                </a:cubicBezTo>
                <a:lnTo>
                  <a:pt x="214313" y="71438"/>
                </a:lnTo>
                <a:cubicBezTo>
                  <a:pt x="227484" y="71438"/>
                  <a:pt x="238125" y="82079"/>
                  <a:pt x="238125" y="95250"/>
                </a:cubicBezTo>
                <a:lnTo>
                  <a:pt x="238125" y="142875"/>
                </a:lnTo>
                <a:cubicBezTo>
                  <a:pt x="238125" y="156046"/>
                  <a:pt x="227484" y="166688"/>
                  <a:pt x="214313" y="166688"/>
                </a:cubicBezTo>
                <a:lnTo>
                  <a:pt x="95250" y="166688"/>
                </a:lnTo>
                <a:cubicBezTo>
                  <a:pt x="82079" y="166688"/>
                  <a:pt x="71438" y="156046"/>
                  <a:pt x="71438" y="142875"/>
                </a:cubicBezTo>
                <a:lnTo>
                  <a:pt x="71438" y="95250"/>
                </a:lnTo>
                <a:close/>
                <a:moveTo>
                  <a:pt x="166688" y="214313"/>
                </a:moveTo>
                <a:cubicBezTo>
                  <a:pt x="192972" y="214313"/>
                  <a:pt x="214313" y="235653"/>
                  <a:pt x="214313" y="261938"/>
                </a:cubicBezTo>
                <a:cubicBezTo>
                  <a:pt x="214313" y="288222"/>
                  <a:pt x="192972" y="309563"/>
                  <a:pt x="166688" y="309563"/>
                </a:cubicBezTo>
                <a:cubicBezTo>
                  <a:pt x="140403" y="309563"/>
                  <a:pt x="119063" y="288222"/>
                  <a:pt x="119063" y="261938"/>
                </a:cubicBezTo>
                <a:cubicBezTo>
                  <a:pt x="119063" y="235653"/>
                  <a:pt x="140403" y="214313"/>
                  <a:pt x="166688" y="214313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8401050" y="3505200"/>
            <a:ext cx="3378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b="1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Copias</a:t>
            </a: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 </a:t>
            </a:r>
            <a:r>
              <a:rPr lang="en-US" sz="1600" b="1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seguridad</a:t>
            </a: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r>
              <a:rPr lang="en-US" sz="1600" b="1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automáticas</a:t>
            </a: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y </a:t>
            </a:r>
            <a:r>
              <a:rPr lang="en-US" sz="1600" b="1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controles</a:t>
            </a: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 </a:t>
            </a:r>
            <a:r>
              <a:rPr lang="en-US" sz="1600" b="1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Recuperación</a:t>
            </a:r>
            <a:endParaRPr lang="en-US" sz="1400" dirty="0"/>
          </a:p>
        </p:txBody>
      </p:sp>
      <p:sp>
        <p:nvSpPr>
          <p:cNvPr id="18" name="Text 15"/>
          <p:cNvSpPr/>
          <p:nvPr/>
        </p:nvSpPr>
        <p:spPr>
          <a:xfrm>
            <a:off x="8449667" y="39624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Planes de contingencia.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254000" y="5080000"/>
            <a:ext cx="1168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Estas medidas </a:t>
            </a:r>
            <a:r>
              <a:rPr lang="en-US" sz="1600" b="1" dirty="0">
                <a:solidFill>
                  <a:srgbClr val="34B1C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reducen la probabilidad e impacto</a:t>
            </a: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de incidentes, asegurando continuidad operativa y cumpliendo normativas.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E29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pic>
        <p:nvPicPr>
          <p:cNvPr id="3" name="Image 1" descr="https://kimi-web-img.moonshot.cn/img/www.publicdomainpictures.net/9a3784780fcbed70d7a1172f04c3b24f4e453de2.jpg"/>
          <p:cNvPicPr>
            <a:picLocks noChangeAspect="1"/>
          </p:cNvPicPr>
          <p:nvPr/>
        </p:nvPicPr>
        <p:blipFill>
          <a:blip r:embed="rId4"/>
          <a:srcRect l="16700" r="16700"/>
          <a:stretch/>
        </p:blipFill>
        <p:spPr>
          <a:xfrm>
            <a:off x="254000" y="254000"/>
            <a:ext cx="5638800" cy="6350000"/>
          </a:xfrm>
          <a:prstGeom prst="roundRect">
            <a:avLst>
              <a:gd name="adj" fmla="val 1802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299200" y="1498600"/>
            <a:ext cx="61468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Monitoreo Continuo del Riesgo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299200" y="2159000"/>
            <a:ext cx="5638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monitoreo continuo utiliza SIEM y plataformas de gestión para detectar amenazas en tiempo real y mejorar </a:t>
            </a:r>
            <a:r>
              <a:rPr lang="en-US" sz="1600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controles</a:t>
            </a: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  <p:sp>
        <p:nvSpPr>
          <p:cNvPr id="6" name="Shape 2"/>
          <p:cNvSpPr/>
          <p:nvPr/>
        </p:nvSpPr>
        <p:spPr>
          <a:xfrm>
            <a:off x="6299200" y="3073400"/>
            <a:ext cx="5638800" cy="457200"/>
          </a:xfrm>
          <a:custGeom>
            <a:avLst/>
            <a:gdLst/>
            <a:ahLst/>
            <a:cxnLst/>
            <a:rect l="l" t="t" r="r" b="b"/>
            <a:pathLst>
              <a:path w="5638800" h="457200">
                <a:moveTo>
                  <a:pt x="76202" y="0"/>
                </a:moveTo>
                <a:lnTo>
                  <a:pt x="5562598" y="0"/>
                </a:lnTo>
                <a:cubicBezTo>
                  <a:pt x="5604683" y="0"/>
                  <a:pt x="5638800" y="34117"/>
                  <a:pt x="5638800" y="76202"/>
                </a:cubicBezTo>
                <a:lnTo>
                  <a:pt x="5638800" y="380998"/>
                </a:lnTo>
                <a:cubicBezTo>
                  <a:pt x="5638800" y="423083"/>
                  <a:pt x="5604683" y="457200"/>
                  <a:pt x="55625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3"/>
          <p:cNvSpPr/>
          <p:nvPr/>
        </p:nvSpPr>
        <p:spPr>
          <a:xfrm>
            <a:off x="6515100" y="32004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88900" y="0"/>
                </a:moveTo>
                <a:cubicBezTo>
                  <a:pt x="81875" y="0"/>
                  <a:pt x="76200" y="5675"/>
                  <a:pt x="76200" y="12700"/>
                </a:cubicBezTo>
                <a:lnTo>
                  <a:pt x="76200" y="13970"/>
                </a:lnTo>
                <a:cubicBezTo>
                  <a:pt x="47228" y="19844"/>
                  <a:pt x="25400" y="45482"/>
                  <a:pt x="25400" y="76200"/>
                </a:cubicBezTo>
                <a:lnTo>
                  <a:pt x="25400" y="84812"/>
                </a:lnTo>
                <a:cubicBezTo>
                  <a:pt x="25400" y="103902"/>
                  <a:pt x="18891" y="122436"/>
                  <a:pt x="6985" y="137358"/>
                </a:cubicBezTo>
                <a:lnTo>
                  <a:pt x="3096" y="142200"/>
                </a:lnTo>
                <a:cubicBezTo>
                  <a:pt x="1072" y="144701"/>
                  <a:pt x="0" y="147796"/>
                  <a:pt x="0" y="151011"/>
                </a:cubicBezTo>
                <a:cubicBezTo>
                  <a:pt x="0" y="158790"/>
                  <a:pt x="6310" y="165100"/>
                  <a:pt x="14089" y="165100"/>
                </a:cubicBezTo>
                <a:lnTo>
                  <a:pt x="163671" y="165100"/>
                </a:lnTo>
                <a:cubicBezTo>
                  <a:pt x="171450" y="165100"/>
                  <a:pt x="177760" y="158790"/>
                  <a:pt x="177760" y="151011"/>
                </a:cubicBezTo>
                <a:cubicBezTo>
                  <a:pt x="177760" y="147796"/>
                  <a:pt x="176689" y="144701"/>
                  <a:pt x="174665" y="142200"/>
                </a:cubicBezTo>
                <a:lnTo>
                  <a:pt x="170775" y="137358"/>
                </a:lnTo>
                <a:cubicBezTo>
                  <a:pt x="158909" y="122436"/>
                  <a:pt x="152400" y="103902"/>
                  <a:pt x="152400" y="84812"/>
                </a:cubicBezTo>
                <a:lnTo>
                  <a:pt x="152400" y="76200"/>
                </a:lnTo>
                <a:cubicBezTo>
                  <a:pt x="152400" y="45482"/>
                  <a:pt x="130572" y="19844"/>
                  <a:pt x="101600" y="13970"/>
                </a:cubicBezTo>
                <a:lnTo>
                  <a:pt x="101600" y="12700"/>
                </a:lnTo>
                <a:cubicBezTo>
                  <a:pt x="101600" y="5675"/>
                  <a:pt x="95925" y="0"/>
                  <a:pt x="88900" y="0"/>
                </a:cubicBezTo>
                <a:close/>
                <a:moveTo>
                  <a:pt x="64294" y="184150"/>
                </a:moveTo>
                <a:cubicBezTo>
                  <a:pt x="67112" y="195104"/>
                  <a:pt x="77073" y="203200"/>
                  <a:pt x="88900" y="203200"/>
                </a:cubicBezTo>
                <a:cubicBezTo>
                  <a:pt x="100727" y="203200"/>
                  <a:pt x="110688" y="195104"/>
                  <a:pt x="113506" y="184150"/>
                </a:cubicBezTo>
                <a:lnTo>
                  <a:pt x="64294" y="184150"/>
                </a:ln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4"/>
          <p:cNvSpPr/>
          <p:nvPr/>
        </p:nvSpPr>
        <p:spPr>
          <a:xfrm>
            <a:off x="6908800" y="3175000"/>
            <a:ext cx="33020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Detección Temprana de Incidentes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299200" y="3683000"/>
            <a:ext cx="5638800" cy="457200"/>
          </a:xfrm>
          <a:custGeom>
            <a:avLst/>
            <a:gdLst/>
            <a:ahLst/>
            <a:cxnLst/>
            <a:rect l="l" t="t" r="r" b="b"/>
            <a:pathLst>
              <a:path w="5638800" h="457200">
                <a:moveTo>
                  <a:pt x="76202" y="0"/>
                </a:moveTo>
                <a:lnTo>
                  <a:pt x="5562598" y="0"/>
                </a:lnTo>
                <a:cubicBezTo>
                  <a:pt x="5604683" y="0"/>
                  <a:pt x="5638800" y="34117"/>
                  <a:pt x="5638800" y="76202"/>
                </a:cubicBezTo>
                <a:lnTo>
                  <a:pt x="5638800" y="380998"/>
                </a:lnTo>
                <a:cubicBezTo>
                  <a:pt x="5638800" y="423083"/>
                  <a:pt x="5604683" y="457200"/>
                  <a:pt x="55625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6"/>
          <p:cNvSpPr/>
          <p:nvPr/>
        </p:nvSpPr>
        <p:spPr>
          <a:xfrm>
            <a:off x="6502400" y="3810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90540" y="76200"/>
                </a:moveTo>
                <a:lnTo>
                  <a:pt x="193675" y="76200"/>
                </a:lnTo>
                <a:cubicBezTo>
                  <a:pt x="198953" y="76200"/>
                  <a:pt x="203200" y="71953"/>
                  <a:pt x="203200" y="66675"/>
                </a:cubicBezTo>
                <a:lnTo>
                  <a:pt x="203200" y="9525"/>
                </a:lnTo>
                <a:cubicBezTo>
                  <a:pt x="203200" y="5675"/>
                  <a:pt x="200898" y="2183"/>
                  <a:pt x="197326" y="714"/>
                </a:cubicBezTo>
                <a:cubicBezTo>
                  <a:pt x="193754" y="-754"/>
                  <a:pt x="189667" y="79"/>
                  <a:pt x="186928" y="2778"/>
                </a:cubicBezTo>
                <a:lnTo>
                  <a:pt x="166410" y="23336"/>
                </a:lnTo>
                <a:cubicBezTo>
                  <a:pt x="148828" y="8771"/>
                  <a:pt x="126206" y="0"/>
                  <a:pt x="101600" y="0"/>
                </a:cubicBezTo>
                <a:cubicBezTo>
                  <a:pt x="50403" y="0"/>
                  <a:pt x="8057" y="37862"/>
                  <a:pt x="1032" y="87114"/>
                </a:cubicBezTo>
                <a:cubicBezTo>
                  <a:pt x="40" y="94059"/>
                  <a:pt x="4842" y="100489"/>
                  <a:pt x="11787" y="101481"/>
                </a:cubicBezTo>
                <a:cubicBezTo>
                  <a:pt x="18733" y="102473"/>
                  <a:pt x="25162" y="97631"/>
                  <a:pt x="26154" y="90726"/>
                </a:cubicBezTo>
                <a:cubicBezTo>
                  <a:pt x="31433" y="53777"/>
                  <a:pt x="63222" y="25400"/>
                  <a:pt x="101600" y="25400"/>
                </a:cubicBezTo>
                <a:cubicBezTo>
                  <a:pt x="119221" y="25400"/>
                  <a:pt x="135414" y="31353"/>
                  <a:pt x="148312" y="41394"/>
                </a:cubicBezTo>
                <a:lnTo>
                  <a:pt x="129778" y="59928"/>
                </a:lnTo>
                <a:cubicBezTo>
                  <a:pt x="127040" y="62667"/>
                  <a:pt x="126246" y="66754"/>
                  <a:pt x="127714" y="70326"/>
                </a:cubicBezTo>
                <a:cubicBezTo>
                  <a:pt x="129183" y="73898"/>
                  <a:pt x="132675" y="76200"/>
                  <a:pt x="136525" y="76200"/>
                </a:cubicBezTo>
                <a:lnTo>
                  <a:pt x="190540" y="76200"/>
                </a:lnTo>
                <a:close/>
                <a:moveTo>
                  <a:pt x="202208" y="116086"/>
                </a:moveTo>
                <a:cubicBezTo>
                  <a:pt x="203200" y="109141"/>
                  <a:pt x="198358" y="102711"/>
                  <a:pt x="191452" y="101719"/>
                </a:cubicBezTo>
                <a:cubicBezTo>
                  <a:pt x="184547" y="100727"/>
                  <a:pt x="178078" y="105569"/>
                  <a:pt x="177086" y="112474"/>
                </a:cubicBezTo>
                <a:cubicBezTo>
                  <a:pt x="171807" y="149384"/>
                  <a:pt x="140017" y="177760"/>
                  <a:pt x="101640" y="177760"/>
                </a:cubicBezTo>
                <a:cubicBezTo>
                  <a:pt x="84018" y="177760"/>
                  <a:pt x="67826" y="171807"/>
                  <a:pt x="54928" y="161766"/>
                </a:cubicBezTo>
                <a:lnTo>
                  <a:pt x="73422" y="143272"/>
                </a:lnTo>
                <a:cubicBezTo>
                  <a:pt x="76160" y="140533"/>
                  <a:pt x="76954" y="136446"/>
                  <a:pt x="75486" y="132874"/>
                </a:cubicBezTo>
                <a:cubicBezTo>
                  <a:pt x="74017" y="129302"/>
                  <a:pt x="70525" y="127000"/>
                  <a:pt x="66675" y="127000"/>
                </a:cubicBezTo>
                <a:lnTo>
                  <a:pt x="9525" y="127000"/>
                </a:lnTo>
                <a:cubicBezTo>
                  <a:pt x="4247" y="127000"/>
                  <a:pt x="0" y="131247"/>
                  <a:pt x="0" y="136525"/>
                </a:cubicBezTo>
                <a:lnTo>
                  <a:pt x="0" y="193675"/>
                </a:lnTo>
                <a:cubicBezTo>
                  <a:pt x="0" y="197525"/>
                  <a:pt x="2302" y="201017"/>
                  <a:pt x="5874" y="202486"/>
                </a:cubicBezTo>
                <a:cubicBezTo>
                  <a:pt x="9446" y="203954"/>
                  <a:pt x="13533" y="203121"/>
                  <a:pt x="16272" y="200422"/>
                </a:cubicBezTo>
                <a:lnTo>
                  <a:pt x="36830" y="179864"/>
                </a:lnTo>
                <a:cubicBezTo>
                  <a:pt x="54372" y="194429"/>
                  <a:pt x="76994" y="203200"/>
                  <a:pt x="101600" y="203200"/>
                </a:cubicBezTo>
                <a:cubicBezTo>
                  <a:pt x="152797" y="203200"/>
                  <a:pt x="195143" y="165338"/>
                  <a:pt x="202168" y="116086"/>
                </a:cubicBez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7"/>
          <p:cNvSpPr/>
          <p:nvPr/>
        </p:nvSpPr>
        <p:spPr>
          <a:xfrm>
            <a:off x="6908800" y="3784600"/>
            <a:ext cx="3365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Actualización Constante de Riesgos</a:t>
            </a:r>
            <a:endParaRPr lang="en-US" sz="1600" dirty="0"/>
          </a:p>
        </p:txBody>
      </p:sp>
      <p:sp>
        <p:nvSpPr>
          <p:cNvPr id="12" name="Shape 8"/>
          <p:cNvSpPr/>
          <p:nvPr/>
        </p:nvSpPr>
        <p:spPr>
          <a:xfrm>
            <a:off x="6299200" y="4292600"/>
            <a:ext cx="5638800" cy="457200"/>
          </a:xfrm>
          <a:custGeom>
            <a:avLst/>
            <a:gdLst/>
            <a:ahLst/>
            <a:cxnLst/>
            <a:rect l="l" t="t" r="r" b="b"/>
            <a:pathLst>
              <a:path w="5638800" h="457200">
                <a:moveTo>
                  <a:pt x="76202" y="0"/>
                </a:moveTo>
                <a:lnTo>
                  <a:pt x="5562598" y="0"/>
                </a:lnTo>
                <a:cubicBezTo>
                  <a:pt x="5604683" y="0"/>
                  <a:pt x="5638800" y="34117"/>
                  <a:pt x="5638800" y="76202"/>
                </a:cubicBezTo>
                <a:lnTo>
                  <a:pt x="5638800" y="380998"/>
                </a:lnTo>
                <a:cubicBezTo>
                  <a:pt x="5638800" y="423083"/>
                  <a:pt x="5604683" y="457200"/>
                  <a:pt x="55625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9"/>
          <p:cNvSpPr/>
          <p:nvPr/>
        </p:nvSpPr>
        <p:spPr>
          <a:xfrm>
            <a:off x="6502400" y="4419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25400" y="25400"/>
                </a:moveTo>
                <a:cubicBezTo>
                  <a:pt x="25400" y="18375"/>
                  <a:pt x="19725" y="12700"/>
                  <a:pt x="12700" y="12700"/>
                </a:cubicBezTo>
                <a:cubicBezTo>
                  <a:pt x="5675" y="12700"/>
                  <a:pt x="0" y="18375"/>
                  <a:pt x="0" y="25400"/>
                </a:cubicBezTo>
                <a:lnTo>
                  <a:pt x="0" y="158750"/>
                </a:lnTo>
                <a:cubicBezTo>
                  <a:pt x="0" y="176292"/>
                  <a:pt x="14208" y="190500"/>
                  <a:pt x="31750" y="190500"/>
                </a:cubicBezTo>
                <a:lnTo>
                  <a:pt x="190500" y="190500"/>
                </a:lnTo>
                <a:cubicBezTo>
                  <a:pt x="197525" y="190500"/>
                  <a:pt x="203200" y="184825"/>
                  <a:pt x="203200" y="177800"/>
                </a:cubicBezTo>
                <a:cubicBezTo>
                  <a:pt x="203200" y="170775"/>
                  <a:pt x="197525" y="165100"/>
                  <a:pt x="190500" y="165100"/>
                </a:cubicBezTo>
                <a:lnTo>
                  <a:pt x="31750" y="165100"/>
                </a:lnTo>
                <a:cubicBezTo>
                  <a:pt x="28258" y="165100"/>
                  <a:pt x="25400" y="162243"/>
                  <a:pt x="25400" y="158750"/>
                </a:cubicBezTo>
                <a:lnTo>
                  <a:pt x="25400" y="25400"/>
                </a:lnTo>
                <a:close/>
                <a:moveTo>
                  <a:pt x="186769" y="59769"/>
                </a:moveTo>
                <a:cubicBezTo>
                  <a:pt x="191730" y="54808"/>
                  <a:pt x="191730" y="46752"/>
                  <a:pt x="186769" y="41791"/>
                </a:cubicBezTo>
                <a:cubicBezTo>
                  <a:pt x="181808" y="36830"/>
                  <a:pt x="173752" y="36830"/>
                  <a:pt x="168791" y="41791"/>
                </a:cubicBezTo>
                <a:lnTo>
                  <a:pt x="127000" y="83622"/>
                </a:lnTo>
                <a:lnTo>
                  <a:pt x="104219" y="60881"/>
                </a:lnTo>
                <a:cubicBezTo>
                  <a:pt x="99258" y="55920"/>
                  <a:pt x="91202" y="55920"/>
                  <a:pt x="86241" y="60881"/>
                </a:cubicBezTo>
                <a:lnTo>
                  <a:pt x="48141" y="98981"/>
                </a:lnTo>
                <a:cubicBezTo>
                  <a:pt x="43180" y="103942"/>
                  <a:pt x="43180" y="111998"/>
                  <a:pt x="48141" y="116959"/>
                </a:cubicBezTo>
                <a:cubicBezTo>
                  <a:pt x="53102" y="121920"/>
                  <a:pt x="61158" y="121920"/>
                  <a:pt x="66119" y="116959"/>
                </a:cubicBezTo>
                <a:lnTo>
                  <a:pt x="95250" y="87828"/>
                </a:lnTo>
                <a:lnTo>
                  <a:pt x="118031" y="110609"/>
                </a:lnTo>
                <a:cubicBezTo>
                  <a:pt x="122992" y="115570"/>
                  <a:pt x="131048" y="115570"/>
                  <a:pt x="136009" y="110609"/>
                </a:cubicBezTo>
                <a:lnTo>
                  <a:pt x="186809" y="59809"/>
                </a:ln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0"/>
          <p:cNvSpPr/>
          <p:nvPr/>
        </p:nvSpPr>
        <p:spPr>
          <a:xfrm>
            <a:off x="6908800" y="4394200"/>
            <a:ext cx="293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Mejora Continua de Controles</a:t>
            </a:r>
            <a:endParaRPr lang="en-US" sz="1600" dirty="0"/>
          </a:p>
        </p:txBody>
      </p:sp>
      <p:sp>
        <p:nvSpPr>
          <p:cNvPr id="15" name="Shape 11"/>
          <p:cNvSpPr/>
          <p:nvPr/>
        </p:nvSpPr>
        <p:spPr>
          <a:xfrm>
            <a:off x="6299200" y="4902200"/>
            <a:ext cx="5638800" cy="457200"/>
          </a:xfrm>
          <a:custGeom>
            <a:avLst/>
            <a:gdLst/>
            <a:ahLst/>
            <a:cxnLst/>
            <a:rect l="l" t="t" r="r" b="b"/>
            <a:pathLst>
              <a:path w="5638800" h="457200">
                <a:moveTo>
                  <a:pt x="76202" y="0"/>
                </a:moveTo>
                <a:lnTo>
                  <a:pt x="5562598" y="0"/>
                </a:lnTo>
                <a:cubicBezTo>
                  <a:pt x="5604683" y="0"/>
                  <a:pt x="5638800" y="34117"/>
                  <a:pt x="5638800" y="76202"/>
                </a:cubicBezTo>
                <a:lnTo>
                  <a:pt x="5638800" y="380998"/>
                </a:lnTo>
                <a:cubicBezTo>
                  <a:pt x="5638800" y="423083"/>
                  <a:pt x="5604683" y="457200"/>
                  <a:pt x="55625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2"/>
          <p:cNvSpPr/>
          <p:nvPr/>
        </p:nvSpPr>
        <p:spPr>
          <a:xfrm>
            <a:off x="6527800" y="5029200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123587" y="12700"/>
                </a:moveTo>
                <a:lnTo>
                  <a:pt x="127000" y="12700"/>
                </a:lnTo>
                <a:cubicBezTo>
                  <a:pt x="141010" y="12700"/>
                  <a:pt x="152400" y="24090"/>
                  <a:pt x="152400" y="38100"/>
                </a:cubicBezTo>
                <a:lnTo>
                  <a:pt x="152400" y="177800"/>
                </a:lnTo>
                <a:cubicBezTo>
                  <a:pt x="152400" y="191810"/>
                  <a:pt x="141010" y="203200"/>
                  <a:pt x="127000" y="203200"/>
                </a:cubicBezTo>
                <a:lnTo>
                  <a:pt x="25400" y="203200"/>
                </a:lnTo>
                <a:cubicBezTo>
                  <a:pt x="11390" y="203200"/>
                  <a:pt x="0" y="191810"/>
                  <a:pt x="0" y="177800"/>
                </a:cubicBezTo>
                <a:lnTo>
                  <a:pt x="0" y="38100"/>
                </a:lnTo>
                <a:cubicBezTo>
                  <a:pt x="0" y="24090"/>
                  <a:pt x="11390" y="12700"/>
                  <a:pt x="25400" y="12700"/>
                </a:cubicBezTo>
                <a:lnTo>
                  <a:pt x="28813" y="12700"/>
                </a:lnTo>
                <a:cubicBezTo>
                  <a:pt x="33179" y="5120"/>
                  <a:pt x="41394" y="0"/>
                  <a:pt x="50800" y="0"/>
                </a:cubicBezTo>
                <a:lnTo>
                  <a:pt x="101600" y="0"/>
                </a:lnTo>
                <a:cubicBezTo>
                  <a:pt x="111006" y="0"/>
                  <a:pt x="119221" y="5120"/>
                  <a:pt x="123587" y="12700"/>
                </a:cubicBezTo>
                <a:close/>
                <a:moveTo>
                  <a:pt x="98425" y="44450"/>
                </a:moveTo>
                <a:cubicBezTo>
                  <a:pt x="103703" y="44450"/>
                  <a:pt x="107950" y="40203"/>
                  <a:pt x="107950" y="34925"/>
                </a:cubicBezTo>
                <a:cubicBezTo>
                  <a:pt x="107950" y="29647"/>
                  <a:pt x="103703" y="25400"/>
                  <a:pt x="98425" y="25400"/>
                </a:cubicBezTo>
                <a:lnTo>
                  <a:pt x="53975" y="25400"/>
                </a:lnTo>
                <a:cubicBezTo>
                  <a:pt x="48697" y="25400"/>
                  <a:pt x="44450" y="29647"/>
                  <a:pt x="44450" y="34925"/>
                </a:cubicBezTo>
                <a:cubicBezTo>
                  <a:pt x="44450" y="40203"/>
                  <a:pt x="48697" y="44450"/>
                  <a:pt x="53975" y="44450"/>
                </a:cubicBezTo>
                <a:lnTo>
                  <a:pt x="98425" y="44450"/>
                </a:lnTo>
                <a:close/>
                <a:moveTo>
                  <a:pt x="109696" y="103465"/>
                </a:moveTo>
                <a:cubicBezTo>
                  <a:pt x="112474" y="99020"/>
                  <a:pt x="111125" y="93147"/>
                  <a:pt x="106680" y="90329"/>
                </a:cubicBezTo>
                <a:cubicBezTo>
                  <a:pt x="102235" y="87511"/>
                  <a:pt x="96361" y="88900"/>
                  <a:pt x="93543" y="93345"/>
                </a:cubicBezTo>
                <a:lnTo>
                  <a:pt x="69175" y="132358"/>
                </a:lnTo>
                <a:lnTo>
                  <a:pt x="58460" y="118070"/>
                </a:lnTo>
                <a:cubicBezTo>
                  <a:pt x="55285" y="113863"/>
                  <a:pt x="49332" y="112990"/>
                  <a:pt x="45125" y="116165"/>
                </a:cubicBezTo>
                <a:cubicBezTo>
                  <a:pt x="40918" y="119340"/>
                  <a:pt x="40045" y="125293"/>
                  <a:pt x="43220" y="129500"/>
                </a:cubicBezTo>
                <a:lnTo>
                  <a:pt x="62270" y="154900"/>
                </a:lnTo>
                <a:cubicBezTo>
                  <a:pt x="64135" y="157401"/>
                  <a:pt x="67151" y="158829"/>
                  <a:pt x="70287" y="158710"/>
                </a:cubicBezTo>
                <a:cubicBezTo>
                  <a:pt x="73422" y="158591"/>
                  <a:pt x="76279" y="156924"/>
                  <a:pt x="77946" y="154226"/>
                </a:cubicBezTo>
                <a:lnTo>
                  <a:pt x="109696" y="103426"/>
                </a:ln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3"/>
          <p:cNvSpPr/>
          <p:nvPr/>
        </p:nvSpPr>
        <p:spPr>
          <a:xfrm>
            <a:off x="6908800" y="5003800"/>
            <a:ext cx="3746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Cumplimiento Normativo y Trazabilidad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E29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7018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Plan de Respuesta y Recuperación ante Incidentes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0" y="2362200"/>
            <a:ext cx="12192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plan define cómo actuar para contener el daño, restaurar servicios y prevenir recurrencias.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168400" y="3073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489075" y="3390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309563" y="154781"/>
                </a:moveTo>
                <a:cubicBezTo>
                  <a:pt x="309563" y="188937"/>
                  <a:pt x="298475" y="220489"/>
                  <a:pt x="279797" y="246087"/>
                </a:cubicBezTo>
                <a:lnTo>
                  <a:pt x="374005" y="340370"/>
                </a:lnTo>
                <a:cubicBezTo>
                  <a:pt x="383307" y="349672"/>
                  <a:pt x="383307" y="364778"/>
                  <a:pt x="374005" y="374079"/>
                </a:cubicBezTo>
                <a:cubicBezTo>
                  <a:pt x="364703" y="383381"/>
                  <a:pt x="349597" y="383381"/>
                  <a:pt x="340296" y="374079"/>
                </a:cubicBezTo>
                <a:lnTo>
                  <a:pt x="246087" y="279797"/>
                </a:lnTo>
                <a:cubicBezTo>
                  <a:pt x="220489" y="298475"/>
                  <a:pt x="188937" y="309563"/>
                  <a:pt x="154781" y="309563"/>
                </a:cubicBezTo>
                <a:cubicBezTo>
                  <a:pt x="69279" y="309563"/>
                  <a:pt x="0" y="240283"/>
                  <a:pt x="0" y="154781"/>
                </a:cubicBezTo>
                <a:cubicBezTo>
                  <a:pt x="0" y="69279"/>
                  <a:pt x="69279" y="0"/>
                  <a:pt x="154781" y="0"/>
                </a:cubicBezTo>
                <a:cubicBezTo>
                  <a:pt x="240283" y="0"/>
                  <a:pt x="309563" y="69279"/>
                  <a:pt x="309563" y="154781"/>
                </a:cubicBezTo>
                <a:close/>
                <a:moveTo>
                  <a:pt x="154781" y="261938"/>
                </a:moveTo>
                <a:cubicBezTo>
                  <a:pt x="213922" y="261938"/>
                  <a:pt x="261938" y="213922"/>
                  <a:pt x="261938" y="154781"/>
                </a:cubicBezTo>
                <a:cubicBezTo>
                  <a:pt x="261938" y="95640"/>
                  <a:pt x="213922" y="47625"/>
                  <a:pt x="154781" y="47625"/>
                </a:cubicBezTo>
                <a:cubicBezTo>
                  <a:pt x="95640" y="47625"/>
                  <a:pt x="47625" y="95640"/>
                  <a:pt x="47625" y="154781"/>
                </a:cubicBezTo>
                <a:cubicBezTo>
                  <a:pt x="47625" y="213922"/>
                  <a:pt x="95640" y="261938"/>
                  <a:pt x="154781" y="261938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51681" y="4191000"/>
            <a:ext cx="1854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Identificación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686050" y="3619500"/>
            <a:ext cx="190500" cy="304800"/>
          </a:xfrm>
          <a:custGeom>
            <a:avLst/>
            <a:gdLst/>
            <a:ahLst/>
            <a:cxnLst/>
            <a:rect l="l" t="t" r="r" b="b"/>
            <a:pathLst>
              <a:path w="190500" h="304800">
                <a:moveTo>
                  <a:pt x="185202" y="138946"/>
                </a:moveTo>
                <a:cubicBezTo>
                  <a:pt x="192643" y="146387"/>
                  <a:pt x="192643" y="158472"/>
                  <a:pt x="185202" y="165914"/>
                </a:cubicBezTo>
                <a:lnTo>
                  <a:pt x="70902" y="280214"/>
                </a:lnTo>
                <a:cubicBezTo>
                  <a:pt x="63460" y="287655"/>
                  <a:pt x="51375" y="287655"/>
                  <a:pt x="43934" y="280214"/>
                </a:cubicBezTo>
                <a:cubicBezTo>
                  <a:pt x="36493" y="272772"/>
                  <a:pt x="36493" y="260687"/>
                  <a:pt x="43934" y="253246"/>
                </a:cubicBezTo>
                <a:lnTo>
                  <a:pt x="144780" y="152400"/>
                </a:lnTo>
                <a:lnTo>
                  <a:pt x="43994" y="51554"/>
                </a:lnTo>
                <a:cubicBezTo>
                  <a:pt x="36552" y="44113"/>
                  <a:pt x="36552" y="32028"/>
                  <a:pt x="43994" y="24586"/>
                </a:cubicBezTo>
                <a:cubicBezTo>
                  <a:pt x="51435" y="17145"/>
                  <a:pt x="63520" y="17145"/>
                  <a:pt x="70961" y="24586"/>
                </a:cubicBezTo>
                <a:lnTo>
                  <a:pt x="185261" y="138886"/>
                </a:lnTo>
                <a:close/>
              </a:path>
            </a:pathLst>
          </a:custGeom>
          <a:solidFill>
            <a:srgbClr val="34B1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3378200" y="3073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3698875" y="3390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201439" y="0"/>
                  <a:pt x="211485" y="6028"/>
                  <a:pt x="216694" y="15627"/>
                </a:cubicBezTo>
                <a:lnTo>
                  <a:pt x="377428" y="313283"/>
                </a:lnTo>
                <a:cubicBezTo>
                  <a:pt x="382414" y="322511"/>
                  <a:pt x="382191" y="333673"/>
                  <a:pt x="376833" y="342677"/>
                </a:cubicBezTo>
                <a:cubicBezTo>
                  <a:pt x="371475" y="351681"/>
                  <a:pt x="361727" y="357188"/>
                  <a:pt x="351234" y="357188"/>
                </a:cubicBezTo>
                <a:lnTo>
                  <a:pt x="29766" y="357188"/>
                </a:lnTo>
                <a:cubicBezTo>
                  <a:pt x="19273" y="357188"/>
                  <a:pt x="9599" y="351681"/>
                  <a:pt x="4167" y="342677"/>
                </a:cubicBezTo>
                <a:cubicBezTo>
                  <a:pt x="-1265" y="333673"/>
                  <a:pt x="-1414" y="322511"/>
                  <a:pt x="3572" y="313283"/>
                </a:cubicBezTo>
                <a:lnTo>
                  <a:pt x="164306" y="15627"/>
                </a:lnTo>
                <a:cubicBezTo>
                  <a:pt x="169515" y="6028"/>
                  <a:pt x="179561" y="0"/>
                  <a:pt x="190500" y="0"/>
                </a:cubicBezTo>
                <a:close/>
                <a:moveTo>
                  <a:pt x="190500" y="125016"/>
                </a:moveTo>
                <a:cubicBezTo>
                  <a:pt x="180603" y="125016"/>
                  <a:pt x="172641" y="132978"/>
                  <a:pt x="172641" y="142875"/>
                </a:cubicBezTo>
                <a:lnTo>
                  <a:pt x="172641" y="226219"/>
                </a:lnTo>
                <a:cubicBezTo>
                  <a:pt x="172641" y="236116"/>
                  <a:pt x="180603" y="244078"/>
                  <a:pt x="190500" y="244078"/>
                </a:cubicBezTo>
                <a:cubicBezTo>
                  <a:pt x="200397" y="244078"/>
                  <a:pt x="208359" y="236116"/>
                  <a:pt x="208359" y="226219"/>
                </a:cubicBezTo>
                <a:lnTo>
                  <a:pt x="208359" y="142875"/>
                </a:lnTo>
                <a:cubicBezTo>
                  <a:pt x="208359" y="132978"/>
                  <a:pt x="200397" y="125016"/>
                  <a:pt x="190500" y="125016"/>
                </a:cubicBezTo>
                <a:close/>
                <a:moveTo>
                  <a:pt x="210369" y="285750"/>
                </a:moveTo>
                <a:cubicBezTo>
                  <a:pt x="210821" y="278375"/>
                  <a:pt x="207143" y="271358"/>
                  <a:pt x="200820" y="267534"/>
                </a:cubicBezTo>
                <a:cubicBezTo>
                  <a:pt x="194498" y="263710"/>
                  <a:pt x="186576" y="263710"/>
                  <a:pt x="180254" y="267534"/>
                </a:cubicBezTo>
                <a:cubicBezTo>
                  <a:pt x="173932" y="271358"/>
                  <a:pt x="170254" y="278375"/>
                  <a:pt x="170706" y="285750"/>
                </a:cubicBezTo>
                <a:cubicBezTo>
                  <a:pt x="170254" y="293125"/>
                  <a:pt x="173932" y="300142"/>
                  <a:pt x="180254" y="303966"/>
                </a:cubicBezTo>
                <a:cubicBezTo>
                  <a:pt x="186576" y="307790"/>
                  <a:pt x="194498" y="307790"/>
                  <a:pt x="200820" y="303966"/>
                </a:cubicBezTo>
                <a:cubicBezTo>
                  <a:pt x="207143" y="300142"/>
                  <a:pt x="210821" y="293125"/>
                  <a:pt x="210369" y="285750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3086100" y="4191000"/>
            <a:ext cx="1600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Evaluación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895850" y="3619500"/>
            <a:ext cx="190500" cy="304800"/>
          </a:xfrm>
          <a:custGeom>
            <a:avLst/>
            <a:gdLst/>
            <a:ahLst/>
            <a:cxnLst/>
            <a:rect l="l" t="t" r="r" b="b"/>
            <a:pathLst>
              <a:path w="190500" h="304800">
                <a:moveTo>
                  <a:pt x="185202" y="138946"/>
                </a:moveTo>
                <a:cubicBezTo>
                  <a:pt x="192643" y="146387"/>
                  <a:pt x="192643" y="158472"/>
                  <a:pt x="185202" y="165914"/>
                </a:cubicBezTo>
                <a:lnTo>
                  <a:pt x="70902" y="280214"/>
                </a:lnTo>
                <a:cubicBezTo>
                  <a:pt x="63460" y="287655"/>
                  <a:pt x="51375" y="287655"/>
                  <a:pt x="43934" y="280214"/>
                </a:cubicBezTo>
                <a:cubicBezTo>
                  <a:pt x="36493" y="272772"/>
                  <a:pt x="36493" y="260687"/>
                  <a:pt x="43934" y="253246"/>
                </a:cubicBezTo>
                <a:lnTo>
                  <a:pt x="144780" y="152400"/>
                </a:lnTo>
                <a:lnTo>
                  <a:pt x="43994" y="51554"/>
                </a:lnTo>
                <a:cubicBezTo>
                  <a:pt x="36552" y="44113"/>
                  <a:pt x="36552" y="32028"/>
                  <a:pt x="43994" y="24586"/>
                </a:cubicBezTo>
                <a:cubicBezTo>
                  <a:pt x="51435" y="17145"/>
                  <a:pt x="63520" y="17145"/>
                  <a:pt x="70961" y="24586"/>
                </a:cubicBezTo>
                <a:lnTo>
                  <a:pt x="185261" y="138886"/>
                </a:lnTo>
                <a:close/>
              </a:path>
            </a:pathLst>
          </a:custGeom>
          <a:solidFill>
            <a:srgbClr val="34B1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5588000" y="3073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5908675" y="3390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88565" y="2158"/>
                </a:moveTo>
                <a:cubicBezTo>
                  <a:pt x="185440" y="744"/>
                  <a:pt x="182091" y="0"/>
                  <a:pt x="178594" y="0"/>
                </a:cubicBezTo>
                <a:cubicBezTo>
                  <a:pt x="175096" y="0"/>
                  <a:pt x="171748" y="744"/>
                  <a:pt x="168622" y="2158"/>
                </a:cubicBezTo>
                <a:lnTo>
                  <a:pt x="28501" y="61615"/>
                </a:lnTo>
                <a:cubicBezTo>
                  <a:pt x="12129" y="68535"/>
                  <a:pt x="-74" y="84683"/>
                  <a:pt x="0" y="104180"/>
                </a:cubicBezTo>
                <a:cubicBezTo>
                  <a:pt x="372" y="177998"/>
                  <a:pt x="30733" y="313060"/>
                  <a:pt x="158948" y="374452"/>
                </a:cubicBezTo>
                <a:cubicBezTo>
                  <a:pt x="171376" y="380405"/>
                  <a:pt x="185812" y="380405"/>
                  <a:pt x="198239" y="374452"/>
                </a:cubicBezTo>
                <a:cubicBezTo>
                  <a:pt x="326529" y="313060"/>
                  <a:pt x="356890" y="177998"/>
                  <a:pt x="357188" y="104180"/>
                </a:cubicBezTo>
                <a:cubicBezTo>
                  <a:pt x="357262" y="84683"/>
                  <a:pt x="345058" y="68535"/>
                  <a:pt x="328687" y="61615"/>
                </a:cubicBezTo>
                <a:lnTo>
                  <a:pt x="188565" y="2158"/>
                </a:lnTo>
                <a:close/>
                <a:moveTo>
                  <a:pt x="178594" y="95250"/>
                </a:moveTo>
                <a:cubicBezTo>
                  <a:pt x="188491" y="95250"/>
                  <a:pt x="196453" y="103212"/>
                  <a:pt x="196453" y="113109"/>
                </a:cubicBezTo>
                <a:cubicBezTo>
                  <a:pt x="196453" y="130150"/>
                  <a:pt x="217066" y="138708"/>
                  <a:pt x="229121" y="126653"/>
                </a:cubicBezTo>
                <a:cubicBezTo>
                  <a:pt x="236116" y="119658"/>
                  <a:pt x="247427" y="119658"/>
                  <a:pt x="254347" y="126653"/>
                </a:cubicBezTo>
                <a:cubicBezTo>
                  <a:pt x="261268" y="133648"/>
                  <a:pt x="261342" y="144959"/>
                  <a:pt x="254347" y="151879"/>
                </a:cubicBezTo>
                <a:cubicBezTo>
                  <a:pt x="242292" y="163934"/>
                  <a:pt x="250850" y="184547"/>
                  <a:pt x="267891" y="184547"/>
                </a:cubicBezTo>
                <a:cubicBezTo>
                  <a:pt x="277788" y="184547"/>
                  <a:pt x="285750" y="192509"/>
                  <a:pt x="285750" y="202406"/>
                </a:cubicBezTo>
                <a:cubicBezTo>
                  <a:pt x="285750" y="212303"/>
                  <a:pt x="277788" y="220266"/>
                  <a:pt x="267891" y="220266"/>
                </a:cubicBezTo>
                <a:cubicBezTo>
                  <a:pt x="250850" y="220266"/>
                  <a:pt x="242292" y="240878"/>
                  <a:pt x="254347" y="252933"/>
                </a:cubicBezTo>
                <a:cubicBezTo>
                  <a:pt x="261342" y="259928"/>
                  <a:pt x="261342" y="271239"/>
                  <a:pt x="254347" y="278160"/>
                </a:cubicBezTo>
                <a:cubicBezTo>
                  <a:pt x="247352" y="285080"/>
                  <a:pt x="236041" y="285155"/>
                  <a:pt x="229121" y="278160"/>
                </a:cubicBezTo>
                <a:cubicBezTo>
                  <a:pt x="217066" y="266105"/>
                  <a:pt x="196453" y="274662"/>
                  <a:pt x="196453" y="291703"/>
                </a:cubicBezTo>
                <a:cubicBezTo>
                  <a:pt x="196453" y="301600"/>
                  <a:pt x="188491" y="309562"/>
                  <a:pt x="178594" y="309562"/>
                </a:cubicBezTo>
                <a:cubicBezTo>
                  <a:pt x="168697" y="309562"/>
                  <a:pt x="160734" y="301600"/>
                  <a:pt x="160734" y="291703"/>
                </a:cubicBezTo>
                <a:cubicBezTo>
                  <a:pt x="160734" y="274662"/>
                  <a:pt x="140122" y="266105"/>
                  <a:pt x="128067" y="278160"/>
                </a:cubicBezTo>
                <a:cubicBezTo>
                  <a:pt x="121072" y="285155"/>
                  <a:pt x="109761" y="285155"/>
                  <a:pt x="102840" y="278160"/>
                </a:cubicBezTo>
                <a:cubicBezTo>
                  <a:pt x="95920" y="271165"/>
                  <a:pt x="95845" y="259854"/>
                  <a:pt x="102840" y="252933"/>
                </a:cubicBezTo>
                <a:cubicBezTo>
                  <a:pt x="114895" y="240878"/>
                  <a:pt x="106338" y="220266"/>
                  <a:pt x="89297" y="220266"/>
                </a:cubicBezTo>
                <a:cubicBezTo>
                  <a:pt x="79400" y="220266"/>
                  <a:pt x="71437" y="212303"/>
                  <a:pt x="71437" y="202406"/>
                </a:cubicBezTo>
                <a:cubicBezTo>
                  <a:pt x="71437" y="192509"/>
                  <a:pt x="79400" y="184547"/>
                  <a:pt x="89297" y="184547"/>
                </a:cubicBezTo>
                <a:cubicBezTo>
                  <a:pt x="106338" y="184547"/>
                  <a:pt x="114895" y="163934"/>
                  <a:pt x="102840" y="151879"/>
                </a:cubicBezTo>
                <a:cubicBezTo>
                  <a:pt x="95845" y="144884"/>
                  <a:pt x="95845" y="133573"/>
                  <a:pt x="102840" y="126653"/>
                </a:cubicBezTo>
                <a:cubicBezTo>
                  <a:pt x="109835" y="119732"/>
                  <a:pt x="121146" y="119658"/>
                  <a:pt x="128067" y="126653"/>
                </a:cubicBezTo>
                <a:cubicBezTo>
                  <a:pt x="140122" y="138708"/>
                  <a:pt x="160734" y="130150"/>
                  <a:pt x="160734" y="113109"/>
                </a:cubicBezTo>
                <a:cubicBezTo>
                  <a:pt x="160734" y="103212"/>
                  <a:pt x="168697" y="95250"/>
                  <a:pt x="178594" y="95250"/>
                </a:cubicBezTo>
                <a:close/>
                <a:moveTo>
                  <a:pt x="154781" y="196453"/>
                </a:moveTo>
                <a:cubicBezTo>
                  <a:pt x="164638" y="196453"/>
                  <a:pt x="172641" y="188451"/>
                  <a:pt x="172641" y="178594"/>
                </a:cubicBezTo>
                <a:cubicBezTo>
                  <a:pt x="172641" y="168737"/>
                  <a:pt x="164638" y="160734"/>
                  <a:pt x="154781" y="160734"/>
                </a:cubicBezTo>
                <a:cubicBezTo>
                  <a:pt x="144924" y="160734"/>
                  <a:pt x="136922" y="168737"/>
                  <a:pt x="136922" y="178594"/>
                </a:cubicBezTo>
                <a:cubicBezTo>
                  <a:pt x="136922" y="188451"/>
                  <a:pt x="144924" y="196453"/>
                  <a:pt x="154781" y="196453"/>
                </a:cubicBezTo>
                <a:close/>
                <a:moveTo>
                  <a:pt x="220266" y="226219"/>
                </a:moveTo>
                <a:cubicBezTo>
                  <a:pt x="220266" y="216362"/>
                  <a:pt x="212263" y="208359"/>
                  <a:pt x="202406" y="208359"/>
                </a:cubicBezTo>
                <a:cubicBezTo>
                  <a:pt x="192549" y="208359"/>
                  <a:pt x="184547" y="216362"/>
                  <a:pt x="184547" y="226219"/>
                </a:cubicBezTo>
                <a:cubicBezTo>
                  <a:pt x="184547" y="236076"/>
                  <a:pt x="192549" y="244078"/>
                  <a:pt x="202406" y="244078"/>
                </a:cubicBezTo>
                <a:cubicBezTo>
                  <a:pt x="212263" y="244078"/>
                  <a:pt x="220266" y="236076"/>
                  <a:pt x="220266" y="226219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5266134" y="4191000"/>
            <a:ext cx="1663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Contención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105650" y="3619500"/>
            <a:ext cx="190500" cy="304800"/>
          </a:xfrm>
          <a:custGeom>
            <a:avLst/>
            <a:gdLst/>
            <a:ahLst/>
            <a:cxnLst/>
            <a:rect l="l" t="t" r="r" b="b"/>
            <a:pathLst>
              <a:path w="190500" h="304800">
                <a:moveTo>
                  <a:pt x="185202" y="138946"/>
                </a:moveTo>
                <a:cubicBezTo>
                  <a:pt x="192643" y="146387"/>
                  <a:pt x="192643" y="158472"/>
                  <a:pt x="185202" y="165914"/>
                </a:cubicBezTo>
                <a:lnTo>
                  <a:pt x="70902" y="280214"/>
                </a:lnTo>
                <a:cubicBezTo>
                  <a:pt x="63460" y="287655"/>
                  <a:pt x="51375" y="287655"/>
                  <a:pt x="43934" y="280214"/>
                </a:cubicBezTo>
                <a:cubicBezTo>
                  <a:pt x="36493" y="272772"/>
                  <a:pt x="36493" y="260687"/>
                  <a:pt x="43934" y="253246"/>
                </a:cubicBezTo>
                <a:lnTo>
                  <a:pt x="144780" y="152400"/>
                </a:lnTo>
                <a:lnTo>
                  <a:pt x="43994" y="51554"/>
                </a:lnTo>
                <a:cubicBezTo>
                  <a:pt x="36552" y="44113"/>
                  <a:pt x="36552" y="32028"/>
                  <a:pt x="43994" y="24586"/>
                </a:cubicBezTo>
                <a:cubicBezTo>
                  <a:pt x="51435" y="17145"/>
                  <a:pt x="63520" y="17145"/>
                  <a:pt x="70961" y="24586"/>
                </a:cubicBezTo>
                <a:lnTo>
                  <a:pt x="185261" y="138886"/>
                </a:lnTo>
                <a:close/>
              </a:path>
            </a:pathLst>
          </a:custGeom>
          <a:solidFill>
            <a:srgbClr val="34B1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7797800" y="3073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8142288" y="33909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101724" y="4390"/>
                </a:moveTo>
                <a:cubicBezTo>
                  <a:pt x="104998" y="-5358"/>
                  <a:pt x="114077" y="-11906"/>
                  <a:pt x="124346" y="-11906"/>
                </a:cubicBezTo>
                <a:lnTo>
                  <a:pt x="209104" y="-11906"/>
                </a:lnTo>
                <a:cubicBezTo>
                  <a:pt x="219373" y="-11906"/>
                  <a:pt x="228451" y="-5358"/>
                  <a:pt x="231725" y="4390"/>
                </a:cubicBezTo>
                <a:lnTo>
                  <a:pt x="238125" y="23812"/>
                </a:lnTo>
                <a:lnTo>
                  <a:pt x="309563" y="23812"/>
                </a:lnTo>
                <a:cubicBezTo>
                  <a:pt x="322734" y="23812"/>
                  <a:pt x="333375" y="34454"/>
                  <a:pt x="333375" y="47625"/>
                </a:cubicBezTo>
                <a:cubicBezTo>
                  <a:pt x="333375" y="60796"/>
                  <a:pt x="322734" y="71438"/>
                  <a:pt x="309563" y="71438"/>
                </a:cubicBezTo>
                <a:lnTo>
                  <a:pt x="23812" y="71438"/>
                </a:lnTo>
                <a:cubicBezTo>
                  <a:pt x="10641" y="71438"/>
                  <a:pt x="0" y="60796"/>
                  <a:pt x="0" y="47625"/>
                </a:cubicBezTo>
                <a:cubicBezTo>
                  <a:pt x="0" y="34454"/>
                  <a:pt x="10641" y="23812"/>
                  <a:pt x="23812" y="23812"/>
                </a:cubicBezTo>
                <a:lnTo>
                  <a:pt x="95250" y="23812"/>
                </a:lnTo>
                <a:lnTo>
                  <a:pt x="101724" y="4390"/>
                </a:lnTo>
                <a:close/>
                <a:moveTo>
                  <a:pt x="23812" y="107156"/>
                </a:moveTo>
                <a:lnTo>
                  <a:pt x="309563" y="107156"/>
                </a:lnTo>
                <a:lnTo>
                  <a:pt x="309563" y="333375"/>
                </a:lnTo>
                <a:cubicBezTo>
                  <a:pt x="309563" y="359643"/>
                  <a:pt x="288206" y="381000"/>
                  <a:pt x="261938" y="381000"/>
                </a:cubicBezTo>
                <a:lnTo>
                  <a:pt x="71438" y="381000"/>
                </a:lnTo>
                <a:cubicBezTo>
                  <a:pt x="45169" y="381000"/>
                  <a:pt x="23812" y="359643"/>
                  <a:pt x="23812" y="333375"/>
                </a:cubicBezTo>
                <a:lnTo>
                  <a:pt x="23812" y="107156"/>
                </a:lnTo>
                <a:close/>
                <a:moveTo>
                  <a:pt x="89297" y="154781"/>
                </a:moveTo>
                <a:cubicBezTo>
                  <a:pt x="79400" y="154781"/>
                  <a:pt x="71438" y="162744"/>
                  <a:pt x="71438" y="172641"/>
                </a:cubicBezTo>
                <a:lnTo>
                  <a:pt x="71438" y="315516"/>
                </a:lnTo>
                <a:cubicBezTo>
                  <a:pt x="71438" y="325413"/>
                  <a:pt x="79400" y="333375"/>
                  <a:pt x="89297" y="333375"/>
                </a:cubicBezTo>
                <a:cubicBezTo>
                  <a:pt x="99194" y="333375"/>
                  <a:pt x="107156" y="325413"/>
                  <a:pt x="107156" y="315516"/>
                </a:cubicBezTo>
                <a:lnTo>
                  <a:pt x="107156" y="172641"/>
                </a:lnTo>
                <a:cubicBezTo>
                  <a:pt x="107156" y="162744"/>
                  <a:pt x="99194" y="154781"/>
                  <a:pt x="89297" y="154781"/>
                </a:cubicBezTo>
                <a:close/>
                <a:moveTo>
                  <a:pt x="166688" y="154781"/>
                </a:moveTo>
                <a:cubicBezTo>
                  <a:pt x="156790" y="154781"/>
                  <a:pt x="148828" y="162744"/>
                  <a:pt x="148828" y="172641"/>
                </a:cubicBezTo>
                <a:lnTo>
                  <a:pt x="148828" y="315516"/>
                </a:lnTo>
                <a:cubicBezTo>
                  <a:pt x="148828" y="325413"/>
                  <a:pt x="156790" y="333375"/>
                  <a:pt x="166688" y="333375"/>
                </a:cubicBezTo>
                <a:cubicBezTo>
                  <a:pt x="176585" y="333375"/>
                  <a:pt x="184547" y="325413"/>
                  <a:pt x="184547" y="315516"/>
                </a:cubicBezTo>
                <a:lnTo>
                  <a:pt x="184547" y="172641"/>
                </a:lnTo>
                <a:cubicBezTo>
                  <a:pt x="184547" y="162744"/>
                  <a:pt x="176585" y="154781"/>
                  <a:pt x="166688" y="154781"/>
                </a:cubicBezTo>
                <a:close/>
                <a:moveTo>
                  <a:pt x="244078" y="154781"/>
                </a:moveTo>
                <a:cubicBezTo>
                  <a:pt x="234181" y="154781"/>
                  <a:pt x="226219" y="162744"/>
                  <a:pt x="226219" y="172641"/>
                </a:cubicBezTo>
                <a:lnTo>
                  <a:pt x="226219" y="315516"/>
                </a:lnTo>
                <a:cubicBezTo>
                  <a:pt x="226219" y="325413"/>
                  <a:pt x="234181" y="333375"/>
                  <a:pt x="244078" y="333375"/>
                </a:cubicBezTo>
                <a:cubicBezTo>
                  <a:pt x="253975" y="333375"/>
                  <a:pt x="261938" y="325413"/>
                  <a:pt x="261938" y="315516"/>
                </a:cubicBezTo>
                <a:lnTo>
                  <a:pt x="261938" y="172641"/>
                </a:lnTo>
                <a:cubicBezTo>
                  <a:pt x="261938" y="162744"/>
                  <a:pt x="253975" y="154781"/>
                  <a:pt x="244078" y="154781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7439223" y="4191000"/>
            <a:ext cx="172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 Erradicación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9315450" y="3619500"/>
            <a:ext cx="190500" cy="304800"/>
          </a:xfrm>
          <a:custGeom>
            <a:avLst/>
            <a:gdLst/>
            <a:ahLst/>
            <a:cxnLst/>
            <a:rect l="l" t="t" r="r" b="b"/>
            <a:pathLst>
              <a:path w="190500" h="304800">
                <a:moveTo>
                  <a:pt x="185202" y="138946"/>
                </a:moveTo>
                <a:cubicBezTo>
                  <a:pt x="192643" y="146387"/>
                  <a:pt x="192643" y="158472"/>
                  <a:pt x="185202" y="165914"/>
                </a:cubicBezTo>
                <a:lnTo>
                  <a:pt x="70902" y="280214"/>
                </a:lnTo>
                <a:cubicBezTo>
                  <a:pt x="63460" y="287655"/>
                  <a:pt x="51375" y="287655"/>
                  <a:pt x="43934" y="280214"/>
                </a:cubicBezTo>
                <a:cubicBezTo>
                  <a:pt x="36493" y="272772"/>
                  <a:pt x="36493" y="260687"/>
                  <a:pt x="43934" y="253246"/>
                </a:cubicBezTo>
                <a:lnTo>
                  <a:pt x="144780" y="152400"/>
                </a:lnTo>
                <a:lnTo>
                  <a:pt x="43994" y="51554"/>
                </a:lnTo>
                <a:cubicBezTo>
                  <a:pt x="36552" y="44113"/>
                  <a:pt x="36552" y="32028"/>
                  <a:pt x="43994" y="24586"/>
                </a:cubicBezTo>
                <a:cubicBezTo>
                  <a:pt x="51435" y="17145"/>
                  <a:pt x="63520" y="17145"/>
                  <a:pt x="70961" y="24586"/>
                </a:cubicBezTo>
                <a:lnTo>
                  <a:pt x="185261" y="138886"/>
                </a:lnTo>
                <a:close/>
              </a:path>
            </a:pathLst>
          </a:custGeom>
          <a:solidFill>
            <a:srgbClr val="34B1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10007600" y="3073400"/>
            <a:ext cx="1016000" cy="1016000"/>
          </a:xfrm>
          <a:custGeom>
            <a:avLst/>
            <a:gdLst/>
            <a:ahLst/>
            <a:cxnLst/>
            <a:rect l="l" t="t" r="r" b="b"/>
            <a:pathLst>
              <a:path w="1016000" h="1016000">
                <a:moveTo>
                  <a:pt x="508000" y="0"/>
                </a:moveTo>
                <a:lnTo>
                  <a:pt x="508000" y="0"/>
                </a:lnTo>
                <a:cubicBezTo>
                  <a:pt x="788373" y="0"/>
                  <a:pt x="1016000" y="227627"/>
                  <a:pt x="1016000" y="508000"/>
                </a:cubicBezTo>
                <a:lnTo>
                  <a:pt x="1016000" y="508000"/>
                </a:lnTo>
                <a:cubicBezTo>
                  <a:pt x="1016000" y="788373"/>
                  <a:pt x="788373" y="1016000"/>
                  <a:pt x="508000" y="1016000"/>
                </a:cubicBezTo>
                <a:lnTo>
                  <a:pt x="508000" y="1016000"/>
                </a:lnTo>
                <a:cubicBezTo>
                  <a:pt x="227627" y="1016000"/>
                  <a:pt x="0" y="788373"/>
                  <a:pt x="0" y="508000"/>
                </a:cubicBezTo>
                <a:lnTo>
                  <a:pt x="0" y="508000"/>
                </a:lnTo>
                <a:cubicBezTo>
                  <a:pt x="0" y="227627"/>
                  <a:pt x="227627" y="0"/>
                  <a:pt x="5080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10328275" y="3390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47625"/>
                </a:moveTo>
                <a:cubicBezTo>
                  <a:pt x="148233" y="47625"/>
                  <a:pt x="110207" y="66005"/>
                  <a:pt x="84013" y="95250"/>
                </a:cubicBezTo>
                <a:lnTo>
                  <a:pt x="119063" y="95250"/>
                </a:lnTo>
                <a:cubicBezTo>
                  <a:pt x="132234" y="95250"/>
                  <a:pt x="142875" y="105891"/>
                  <a:pt x="142875" y="119063"/>
                </a:cubicBezTo>
                <a:cubicBezTo>
                  <a:pt x="142875" y="132234"/>
                  <a:pt x="132234" y="142875"/>
                  <a:pt x="119063" y="142875"/>
                </a:cubicBezTo>
                <a:lnTo>
                  <a:pt x="23812" y="142875"/>
                </a:lnTo>
                <a:cubicBezTo>
                  <a:pt x="10641" y="142875"/>
                  <a:pt x="0" y="132234"/>
                  <a:pt x="0" y="119063"/>
                </a:cubicBezTo>
                <a:lnTo>
                  <a:pt x="0" y="23812"/>
                </a:lnTo>
                <a:cubicBezTo>
                  <a:pt x="0" y="10641"/>
                  <a:pt x="10641" y="0"/>
                  <a:pt x="23812" y="0"/>
                </a:cubicBezTo>
                <a:cubicBezTo>
                  <a:pt x="36984" y="0"/>
                  <a:pt x="47625" y="10641"/>
                  <a:pt x="47625" y="23812"/>
                </a:cubicBezTo>
                <a:lnTo>
                  <a:pt x="47625" y="64517"/>
                </a:lnTo>
                <a:cubicBezTo>
                  <a:pt x="82525" y="25003"/>
                  <a:pt x="133573" y="0"/>
                  <a:pt x="190500" y="0"/>
                </a:cubicBezTo>
                <a:cubicBezTo>
                  <a:pt x="295721" y="0"/>
                  <a:pt x="381000" y="85279"/>
                  <a:pt x="381000" y="190500"/>
                </a:cubicBezTo>
                <a:cubicBezTo>
                  <a:pt x="381000" y="295721"/>
                  <a:pt x="295721" y="381000"/>
                  <a:pt x="190500" y="381000"/>
                </a:cubicBezTo>
                <a:cubicBezTo>
                  <a:pt x="125760" y="381000"/>
                  <a:pt x="68535" y="348704"/>
                  <a:pt x="34156" y="299368"/>
                </a:cubicBezTo>
                <a:cubicBezTo>
                  <a:pt x="26640" y="288578"/>
                  <a:pt x="29245" y="273769"/>
                  <a:pt x="40035" y="266179"/>
                </a:cubicBezTo>
                <a:cubicBezTo>
                  <a:pt x="50825" y="258589"/>
                  <a:pt x="65633" y="261268"/>
                  <a:pt x="73223" y="272058"/>
                </a:cubicBezTo>
                <a:cubicBezTo>
                  <a:pt x="99120" y="309116"/>
                  <a:pt x="141982" y="333301"/>
                  <a:pt x="190500" y="333301"/>
                </a:cubicBezTo>
                <a:cubicBezTo>
                  <a:pt x="269379" y="333301"/>
                  <a:pt x="333375" y="269304"/>
                  <a:pt x="333375" y="190426"/>
                </a:cubicBezTo>
                <a:cubicBezTo>
                  <a:pt x="333375" y="111547"/>
                  <a:pt x="269379" y="47625"/>
                  <a:pt x="190500" y="47625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9596636" y="4191000"/>
            <a:ext cx="1841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5. Recuperación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254000" y="4851400"/>
            <a:ext cx="11684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clave es un </a:t>
            </a:r>
            <a:r>
              <a:rPr lang="en-US" sz="1600" b="1" dirty="0">
                <a:solidFill>
                  <a:srgbClr val="34B1C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Equipo de Respuesta (CSIRT)</a:t>
            </a: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 simulaciones y documentación detallada.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1E29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990600"/>
            <a:ext cx="56388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Evaluación de Riesgos de Proveedores Externos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108200"/>
            <a:ext cx="56388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 analizan riesgos operativos, financieros, legales y reputacionales de proveedores para prevenir impactos en la cadena de valor.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327400"/>
            <a:ext cx="5638800" cy="1168400"/>
          </a:xfrm>
          <a:custGeom>
            <a:avLst/>
            <a:gdLst/>
            <a:ahLst/>
            <a:cxnLst/>
            <a:rect l="l" t="t" r="r" b="b"/>
            <a:pathLst>
              <a:path w="5638800" h="1168400">
                <a:moveTo>
                  <a:pt x="101604" y="0"/>
                </a:moveTo>
                <a:lnTo>
                  <a:pt x="5537196" y="0"/>
                </a:lnTo>
                <a:cubicBezTo>
                  <a:pt x="5593310" y="0"/>
                  <a:pt x="5638800" y="45490"/>
                  <a:pt x="5638800" y="101604"/>
                </a:cubicBezTo>
                <a:lnTo>
                  <a:pt x="5638800" y="1066796"/>
                </a:lnTo>
                <a:cubicBezTo>
                  <a:pt x="5638800" y="1122910"/>
                  <a:pt x="5593310" y="1168400"/>
                  <a:pt x="55371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406400" y="3479800"/>
            <a:ext cx="584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34B1C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Gestión a través de SLA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06400" y="3835400"/>
            <a:ext cx="533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Acuerdos de Nivel de Servicio que establecen objetivos, métricas y penalizaciones para garantizar el cumplimiento.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4699000"/>
            <a:ext cx="5638800" cy="1168400"/>
          </a:xfrm>
          <a:custGeom>
            <a:avLst/>
            <a:gdLst/>
            <a:ahLst/>
            <a:cxnLst/>
            <a:rect l="l" t="t" r="r" b="b"/>
            <a:pathLst>
              <a:path w="5638800" h="1168400">
                <a:moveTo>
                  <a:pt x="101604" y="0"/>
                </a:moveTo>
                <a:lnTo>
                  <a:pt x="5537196" y="0"/>
                </a:lnTo>
                <a:cubicBezTo>
                  <a:pt x="5593310" y="0"/>
                  <a:pt x="5638800" y="45490"/>
                  <a:pt x="5638800" y="101604"/>
                </a:cubicBezTo>
                <a:lnTo>
                  <a:pt x="5638800" y="1066796"/>
                </a:lnTo>
                <a:cubicBezTo>
                  <a:pt x="5638800" y="1122910"/>
                  <a:pt x="5593310" y="1168400"/>
                  <a:pt x="5537196" y="1168400"/>
                </a:cubicBezTo>
                <a:lnTo>
                  <a:pt x="101604" y="1168400"/>
                </a:lnTo>
                <a:cubicBezTo>
                  <a:pt x="45490" y="1168400"/>
                  <a:pt x="0" y="1122910"/>
                  <a:pt x="0" y="10667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A76B8">
              <a:alpha val="4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406400" y="4851400"/>
            <a:ext cx="5842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34B1C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Auditorías a Proveedores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06400" y="5207000"/>
            <a:ext cx="5334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Revisiones periódicas para verificar el cumplimiento de políticas de seguridad, </a:t>
            </a:r>
            <a:r>
              <a:rPr lang="en-US" sz="1400" dirty="0" err="1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controles</a:t>
            </a: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y normativas como ISO 27001.</a:t>
            </a:r>
            <a:endParaRPr lang="en-US" sz="1600" dirty="0"/>
          </a:p>
        </p:txBody>
      </p:sp>
      <p:pic>
        <p:nvPicPr>
          <p:cNvPr id="11" name="Image 1" descr="https://kimi-web-img.moonshot.cn/img/www.publicdomainpictures.net/1b72938d84f862eace6dfaef2049c61a98f55e9c.jpg"/>
          <p:cNvPicPr>
            <a:picLocks noChangeAspect="1"/>
          </p:cNvPicPr>
          <p:nvPr/>
        </p:nvPicPr>
        <p:blipFill>
          <a:blip r:embed="rId4"/>
          <a:srcRect l="5947" r="5947"/>
          <a:stretch/>
        </p:blipFill>
        <p:spPr>
          <a:xfrm>
            <a:off x="6299200" y="889000"/>
            <a:ext cx="5638800" cy="5080000"/>
          </a:xfrm>
          <a:prstGeom prst="roundRect">
            <a:avLst>
              <a:gd name="adj" fmla="val 2000"/>
            </a:avLst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1E29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574800"/>
            <a:ext cx="121920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30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Formación y Concienciación en Riesgos de TI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219200" y="2235200"/>
            <a:ext cx="97536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Programas de educación continua para construir una cultura de seguridad, donde todos los empleados son la primera línea de defensa.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251200"/>
            <a:ext cx="5689600" cy="2032000"/>
          </a:xfrm>
          <a:custGeom>
            <a:avLst/>
            <a:gdLst/>
            <a:ahLst/>
            <a:cxnLst/>
            <a:rect l="l" t="t" r="r" b="b"/>
            <a:pathLst>
              <a:path w="5689600" h="2032000">
                <a:moveTo>
                  <a:pt x="101600" y="0"/>
                </a:moveTo>
                <a:lnTo>
                  <a:pt x="5588000" y="0"/>
                </a:lnTo>
                <a:cubicBezTo>
                  <a:pt x="5644075" y="0"/>
                  <a:pt x="5689600" y="45525"/>
                  <a:pt x="5689600" y="101600"/>
                </a:cubicBezTo>
                <a:lnTo>
                  <a:pt x="5689600" y="1930400"/>
                </a:lnTo>
                <a:cubicBezTo>
                  <a:pt x="5689600" y="1986475"/>
                  <a:pt x="5644075" y="2032000"/>
                  <a:pt x="55880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457200" y="3454400"/>
            <a:ext cx="579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34B1C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Beneficios Clave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3911600"/>
            <a:ext cx="5283200" cy="1168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Reducción de incidentes por error humano.</a:t>
            </a:r>
            <a:endParaRPr lang="en-US" sz="16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Mayor cumplimiento normativo.</a:t>
            </a:r>
            <a:endParaRPr lang="en-US" sz="16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Respuesta más rápida y efectiva ante ataques.</a:t>
            </a:r>
            <a:endParaRPr lang="en-US" sz="16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Fortalecimiento de la cultura organizacional.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48400" y="3251200"/>
            <a:ext cx="5689600" cy="2032000"/>
          </a:xfrm>
          <a:custGeom>
            <a:avLst/>
            <a:gdLst/>
            <a:ahLst/>
            <a:cxnLst/>
            <a:rect l="l" t="t" r="r" b="b"/>
            <a:pathLst>
              <a:path w="5689600" h="2032000">
                <a:moveTo>
                  <a:pt x="101600" y="0"/>
                </a:moveTo>
                <a:lnTo>
                  <a:pt x="5588000" y="0"/>
                </a:lnTo>
                <a:cubicBezTo>
                  <a:pt x="5644075" y="0"/>
                  <a:pt x="5689600" y="45525"/>
                  <a:pt x="5689600" y="101600"/>
                </a:cubicBezTo>
                <a:lnTo>
                  <a:pt x="5689600" y="1930400"/>
                </a:lnTo>
                <a:cubicBezTo>
                  <a:pt x="5689600" y="1986475"/>
                  <a:pt x="5644075" y="2032000"/>
                  <a:pt x="55880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A76B8">
              <a:alpha val="30196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451600" y="3454400"/>
            <a:ext cx="5791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30000"/>
              </a:lnSpc>
              <a:buNone/>
            </a:pPr>
            <a:r>
              <a:rPr lang="en-US" sz="1800" b="1" dirty="0">
                <a:solidFill>
                  <a:srgbClr val="34B1C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Ejemplos de Programas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451600" y="3911600"/>
            <a:ext cx="5283200" cy="1168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Simulaciones de phishing y campañas.</a:t>
            </a:r>
            <a:endParaRPr lang="en-US" sz="16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Capacitación en protección de datos.</a:t>
            </a:r>
            <a:endParaRPr lang="en-US" sz="16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Talleres sobre contraseñas seguras e ingeniería social.</a:t>
            </a:r>
            <a:endParaRPr lang="en-US" sz="160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Charlas sobre ransomware y seguridad en la nube.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0" y="1320800"/>
            <a:ext cx="12192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Resiliencia Tecnológica Integrada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032000"/>
            <a:ext cx="9753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Unir identificación, mitigación, monitoreo, planes de recuperación y concienciación construye un entorno digital resiliente y confiable.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1270000" y="3149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1524000" y="3403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47650" y="123825"/>
                </a:moveTo>
                <a:cubicBezTo>
                  <a:pt x="247650" y="151150"/>
                  <a:pt x="238780" y="176391"/>
                  <a:pt x="223838" y="196870"/>
                </a:cubicBezTo>
                <a:lnTo>
                  <a:pt x="299204" y="272296"/>
                </a:lnTo>
                <a:cubicBezTo>
                  <a:pt x="306645" y="279737"/>
                  <a:pt x="306645" y="291822"/>
                  <a:pt x="299204" y="299264"/>
                </a:cubicBezTo>
                <a:cubicBezTo>
                  <a:pt x="291763" y="306705"/>
                  <a:pt x="279678" y="306705"/>
                  <a:pt x="272236" y="299264"/>
                </a:cubicBezTo>
                <a:lnTo>
                  <a:pt x="196870" y="223838"/>
                </a:lnTo>
                <a:cubicBezTo>
                  <a:pt x="176391" y="238780"/>
                  <a:pt x="151150" y="247650"/>
                  <a:pt x="123825" y="247650"/>
                </a:cubicBezTo>
                <a:cubicBezTo>
                  <a:pt x="55424" y="247650"/>
                  <a:pt x="0" y="192226"/>
                  <a:pt x="0" y="123825"/>
                </a:cubicBezTo>
                <a:cubicBezTo>
                  <a:pt x="0" y="55424"/>
                  <a:pt x="55424" y="0"/>
                  <a:pt x="123825" y="0"/>
                </a:cubicBezTo>
                <a:cubicBezTo>
                  <a:pt x="192226" y="0"/>
                  <a:pt x="247650" y="55424"/>
                  <a:pt x="247650" y="123825"/>
                </a:cubicBezTo>
                <a:close/>
                <a:moveTo>
                  <a:pt x="123825" y="209550"/>
                </a:moveTo>
                <a:cubicBezTo>
                  <a:pt x="171138" y="209550"/>
                  <a:pt x="209550" y="171138"/>
                  <a:pt x="209550" y="123825"/>
                </a:cubicBezTo>
                <a:cubicBezTo>
                  <a:pt x="209550" y="76512"/>
                  <a:pt x="171138" y="38100"/>
                  <a:pt x="123825" y="38100"/>
                </a:cubicBezTo>
                <a:cubicBezTo>
                  <a:pt x="76512" y="38100"/>
                  <a:pt x="38100" y="76512"/>
                  <a:pt x="38100" y="123825"/>
                </a:cubicBezTo>
                <a:cubicBezTo>
                  <a:pt x="38100" y="171138"/>
                  <a:pt x="76512" y="209550"/>
                  <a:pt x="123825" y="209550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897136" y="4064000"/>
            <a:ext cx="1562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Identificación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647950" y="35941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52400" y="38100"/>
                </a:moveTo>
                <a:cubicBezTo>
                  <a:pt x="152400" y="27563"/>
                  <a:pt x="143887" y="19050"/>
                  <a:pt x="133350" y="19050"/>
                </a:cubicBezTo>
                <a:cubicBezTo>
                  <a:pt x="122813" y="19050"/>
                  <a:pt x="114300" y="27563"/>
                  <a:pt x="114300" y="38100"/>
                </a:cubicBezTo>
                <a:lnTo>
                  <a:pt x="114300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114300" y="171450"/>
                </a:lnTo>
                <a:lnTo>
                  <a:pt x="114300" y="266700"/>
                </a:lnTo>
                <a:cubicBezTo>
                  <a:pt x="114300" y="277237"/>
                  <a:pt x="122813" y="285750"/>
                  <a:pt x="133350" y="285750"/>
                </a:cubicBezTo>
                <a:cubicBezTo>
                  <a:pt x="143887" y="285750"/>
                  <a:pt x="152400" y="277237"/>
                  <a:pt x="152400" y="266700"/>
                </a:cubicBezTo>
                <a:lnTo>
                  <a:pt x="152400" y="171450"/>
                </a:lnTo>
                <a:lnTo>
                  <a:pt x="247650" y="171450"/>
                </a:lnTo>
                <a:cubicBezTo>
                  <a:pt x="258187" y="171450"/>
                  <a:pt x="266700" y="162937"/>
                  <a:pt x="266700" y="152400"/>
                </a:cubicBezTo>
                <a:cubicBezTo>
                  <a:pt x="266700" y="141863"/>
                  <a:pt x="258187" y="133350"/>
                  <a:pt x="247650" y="133350"/>
                </a:cubicBezTo>
                <a:lnTo>
                  <a:pt x="152400" y="133350"/>
                </a:lnTo>
                <a:lnTo>
                  <a:pt x="152400" y="38100"/>
                </a:lnTo>
                <a:close/>
              </a:path>
            </a:pathLst>
          </a:custGeom>
          <a:solidFill>
            <a:srgbClr val="34B1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3479800" y="3149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3733800" y="3403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55138" y="0"/>
                  <a:pt x="157877" y="595"/>
                  <a:pt x="160377" y="1726"/>
                </a:cubicBezTo>
                <a:lnTo>
                  <a:pt x="272534" y="49292"/>
                </a:lnTo>
                <a:cubicBezTo>
                  <a:pt x="285631" y="54828"/>
                  <a:pt x="295394" y="67747"/>
                  <a:pt x="295335" y="83344"/>
                </a:cubicBezTo>
                <a:cubicBezTo>
                  <a:pt x="295037" y="142399"/>
                  <a:pt x="270748" y="250448"/>
                  <a:pt x="168176" y="299561"/>
                </a:cubicBezTo>
                <a:cubicBezTo>
                  <a:pt x="158234" y="304324"/>
                  <a:pt x="146685" y="304324"/>
                  <a:pt x="136743" y="299561"/>
                </a:cubicBezTo>
                <a:cubicBezTo>
                  <a:pt x="34111" y="250448"/>
                  <a:pt x="9882" y="142399"/>
                  <a:pt x="9585" y="83344"/>
                </a:cubicBezTo>
                <a:cubicBezTo>
                  <a:pt x="9525" y="67747"/>
                  <a:pt x="19288" y="54828"/>
                  <a:pt x="32385" y="49292"/>
                </a:cubicBezTo>
                <a:lnTo>
                  <a:pt x="144482" y="1726"/>
                </a:lnTo>
                <a:cubicBezTo>
                  <a:pt x="146983" y="595"/>
                  <a:pt x="149662" y="0"/>
                  <a:pt x="152400" y="0"/>
                </a:cubicBezTo>
                <a:close/>
                <a:moveTo>
                  <a:pt x="152400" y="39767"/>
                </a:moveTo>
                <a:lnTo>
                  <a:pt x="152400" y="264855"/>
                </a:lnTo>
                <a:cubicBezTo>
                  <a:pt x="234553" y="225088"/>
                  <a:pt x="256639" y="136981"/>
                  <a:pt x="257175" y="84237"/>
                </a:cubicBezTo>
                <a:lnTo>
                  <a:pt x="152400" y="39826"/>
                </a:lnTo>
                <a:lnTo>
                  <a:pt x="152400" y="39826"/>
                </a:ln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3216473" y="4064000"/>
            <a:ext cx="133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Mitigación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4857750" y="35941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52400" y="38100"/>
                </a:moveTo>
                <a:cubicBezTo>
                  <a:pt x="152400" y="27563"/>
                  <a:pt x="143887" y="19050"/>
                  <a:pt x="133350" y="19050"/>
                </a:cubicBezTo>
                <a:cubicBezTo>
                  <a:pt x="122813" y="19050"/>
                  <a:pt x="114300" y="27563"/>
                  <a:pt x="114300" y="38100"/>
                </a:cubicBezTo>
                <a:lnTo>
                  <a:pt x="114300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114300" y="171450"/>
                </a:lnTo>
                <a:lnTo>
                  <a:pt x="114300" y="266700"/>
                </a:lnTo>
                <a:cubicBezTo>
                  <a:pt x="114300" y="277237"/>
                  <a:pt x="122813" y="285750"/>
                  <a:pt x="133350" y="285750"/>
                </a:cubicBezTo>
                <a:cubicBezTo>
                  <a:pt x="143887" y="285750"/>
                  <a:pt x="152400" y="277237"/>
                  <a:pt x="152400" y="266700"/>
                </a:cubicBezTo>
                <a:lnTo>
                  <a:pt x="152400" y="171450"/>
                </a:lnTo>
                <a:lnTo>
                  <a:pt x="247650" y="171450"/>
                </a:lnTo>
                <a:cubicBezTo>
                  <a:pt x="258187" y="171450"/>
                  <a:pt x="266700" y="162937"/>
                  <a:pt x="266700" y="152400"/>
                </a:cubicBezTo>
                <a:cubicBezTo>
                  <a:pt x="266700" y="141863"/>
                  <a:pt x="258187" y="133350"/>
                  <a:pt x="247650" y="133350"/>
                </a:cubicBezTo>
                <a:lnTo>
                  <a:pt x="152400" y="133350"/>
                </a:lnTo>
                <a:lnTo>
                  <a:pt x="152400" y="38100"/>
                </a:lnTo>
                <a:close/>
              </a:path>
            </a:pathLst>
          </a:custGeom>
          <a:solidFill>
            <a:srgbClr val="34B1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5689600" y="3149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1"/>
          <p:cNvSpPr/>
          <p:nvPr/>
        </p:nvSpPr>
        <p:spPr>
          <a:xfrm>
            <a:off x="5924550" y="34036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38100" y="57150"/>
                </a:moveTo>
                <a:lnTo>
                  <a:pt x="38100" y="200025"/>
                </a:lnTo>
                <a:lnTo>
                  <a:pt x="304800" y="200025"/>
                </a:lnTo>
                <a:lnTo>
                  <a:pt x="304800" y="57150"/>
                </a:lnTo>
                <a:lnTo>
                  <a:pt x="38100" y="57150"/>
                </a:lnTo>
                <a:close/>
                <a:moveTo>
                  <a:pt x="0" y="57150"/>
                </a:moveTo>
                <a:cubicBezTo>
                  <a:pt x="0" y="36135"/>
                  <a:pt x="17085" y="19050"/>
                  <a:pt x="38100" y="19050"/>
                </a:cubicBezTo>
                <a:lnTo>
                  <a:pt x="304800" y="19050"/>
                </a:lnTo>
                <a:cubicBezTo>
                  <a:pt x="325815" y="19050"/>
                  <a:pt x="342900" y="36135"/>
                  <a:pt x="342900" y="57150"/>
                </a:cubicBezTo>
                <a:lnTo>
                  <a:pt x="342900" y="200025"/>
                </a:lnTo>
                <a:cubicBezTo>
                  <a:pt x="342900" y="221040"/>
                  <a:pt x="325815" y="238125"/>
                  <a:pt x="304800" y="238125"/>
                </a:cubicBezTo>
                <a:lnTo>
                  <a:pt x="38100" y="238125"/>
                </a:lnTo>
                <a:cubicBezTo>
                  <a:pt x="17085" y="238125"/>
                  <a:pt x="0" y="221040"/>
                  <a:pt x="0" y="200025"/>
                </a:cubicBezTo>
                <a:lnTo>
                  <a:pt x="0" y="57150"/>
                </a:lnTo>
                <a:close/>
                <a:moveTo>
                  <a:pt x="95250" y="266700"/>
                </a:moveTo>
                <a:lnTo>
                  <a:pt x="247650" y="266700"/>
                </a:lnTo>
                <a:cubicBezTo>
                  <a:pt x="258187" y="266700"/>
                  <a:pt x="266700" y="275213"/>
                  <a:pt x="266700" y="285750"/>
                </a:cubicBezTo>
                <a:cubicBezTo>
                  <a:pt x="266700" y="296287"/>
                  <a:pt x="258187" y="304800"/>
                  <a:pt x="247650" y="304800"/>
                </a:cubicBezTo>
                <a:lnTo>
                  <a:pt x="95250" y="304800"/>
                </a:lnTo>
                <a:cubicBezTo>
                  <a:pt x="84713" y="304800"/>
                  <a:pt x="76200" y="296287"/>
                  <a:pt x="76200" y="285750"/>
                </a:cubicBezTo>
                <a:cubicBezTo>
                  <a:pt x="76200" y="275213"/>
                  <a:pt x="84713" y="266700"/>
                  <a:pt x="95250" y="266700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5" name="Text 12"/>
          <p:cNvSpPr/>
          <p:nvPr/>
        </p:nvSpPr>
        <p:spPr>
          <a:xfrm>
            <a:off x="5426472" y="4064000"/>
            <a:ext cx="1333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Monitoreo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067550" y="35941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52400" y="38100"/>
                </a:moveTo>
                <a:cubicBezTo>
                  <a:pt x="152400" y="27563"/>
                  <a:pt x="143887" y="19050"/>
                  <a:pt x="133350" y="19050"/>
                </a:cubicBezTo>
                <a:cubicBezTo>
                  <a:pt x="122813" y="19050"/>
                  <a:pt x="114300" y="27563"/>
                  <a:pt x="114300" y="38100"/>
                </a:cubicBezTo>
                <a:lnTo>
                  <a:pt x="114300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114300" y="171450"/>
                </a:lnTo>
                <a:lnTo>
                  <a:pt x="114300" y="266700"/>
                </a:lnTo>
                <a:cubicBezTo>
                  <a:pt x="114300" y="277237"/>
                  <a:pt x="122813" y="285750"/>
                  <a:pt x="133350" y="285750"/>
                </a:cubicBezTo>
                <a:cubicBezTo>
                  <a:pt x="143887" y="285750"/>
                  <a:pt x="152400" y="277237"/>
                  <a:pt x="152400" y="266700"/>
                </a:cubicBezTo>
                <a:lnTo>
                  <a:pt x="152400" y="171450"/>
                </a:lnTo>
                <a:lnTo>
                  <a:pt x="247650" y="171450"/>
                </a:lnTo>
                <a:cubicBezTo>
                  <a:pt x="258187" y="171450"/>
                  <a:pt x="266700" y="162937"/>
                  <a:pt x="266700" y="152400"/>
                </a:cubicBezTo>
                <a:cubicBezTo>
                  <a:pt x="266700" y="141863"/>
                  <a:pt x="258187" y="133350"/>
                  <a:pt x="247650" y="133350"/>
                </a:cubicBezTo>
                <a:lnTo>
                  <a:pt x="152400" y="133350"/>
                </a:lnTo>
                <a:lnTo>
                  <a:pt x="152400" y="38100"/>
                </a:lnTo>
                <a:close/>
              </a:path>
            </a:pathLst>
          </a:custGeom>
          <a:solidFill>
            <a:srgbClr val="34B1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Shape 14"/>
          <p:cNvSpPr/>
          <p:nvPr/>
        </p:nvSpPr>
        <p:spPr>
          <a:xfrm>
            <a:off x="7899400" y="3149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8153400" y="3403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8100"/>
                </a:moveTo>
                <a:cubicBezTo>
                  <a:pt x="118586" y="38100"/>
                  <a:pt x="88166" y="52804"/>
                  <a:pt x="67211" y="76200"/>
                </a:cubicBezTo>
                <a:lnTo>
                  <a:pt x="95250" y="76200"/>
                </a:lnTo>
                <a:cubicBezTo>
                  <a:pt x="105787" y="76200"/>
                  <a:pt x="114300" y="84713"/>
                  <a:pt x="114300" y="95250"/>
                </a:cubicBezTo>
                <a:cubicBezTo>
                  <a:pt x="114300" y="105787"/>
                  <a:pt x="105787" y="114300"/>
                  <a:pt x="95250" y="114300"/>
                </a:cubicBezTo>
                <a:lnTo>
                  <a:pt x="19050" y="114300"/>
                </a:lnTo>
                <a:cubicBezTo>
                  <a:pt x="8513" y="114300"/>
                  <a:pt x="0" y="105787"/>
                  <a:pt x="0" y="95250"/>
                </a:cubicBezTo>
                <a:lnTo>
                  <a:pt x="0" y="19050"/>
                </a:lnTo>
                <a:cubicBezTo>
                  <a:pt x="0" y="8513"/>
                  <a:pt x="8513" y="0"/>
                  <a:pt x="19050" y="0"/>
                </a:cubicBezTo>
                <a:cubicBezTo>
                  <a:pt x="29587" y="0"/>
                  <a:pt x="38100" y="8513"/>
                  <a:pt x="38100" y="19050"/>
                </a:cubicBezTo>
                <a:lnTo>
                  <a:pt x="38100" y="51614"/>
                </a:lnTo>
                <a:cubicBezTo>
                  <a:pt x="66020" y="20003"/>
                  <a:pt x="106859" y="0"/>
                  <a:pt x="152400" y="0"/>
                </a:cubicBezTo>
                <a:cubicBezTo>
                  <a:pt x="236577" y="0"/>
                  <a:pt x="304800" y="68223"/>
                  <a:pt x="304800" y="152400"/>
                </a:cubicBezTo>
                <a:cubicBezTo>
                  <a:pt x="304800" y="236577"/>
                  <a:pt x="236577" y="304800"/>
                  <a:pt x="152400" y="304800"/>
                </a:cubicBezTo>
                <a:cubicBezTo>
                  <a:pt x="100608" y="304800"/>
                  <a:pt x="54828" y="278963"/>
                  <a:pt x="27325" y="239494"/>
                </a:cubicBezTo>
                <a:cubicBezTo>
                  <a:pt x="21312" y="230862"/>
                  <a:pt x="23396" y="219015"/>
                  <a:pt x="32028" y="212943"/>
                </a:cubicBezTo>
                <a:cubicBezTo>
                  <a:pt x="40660" y="206871"/>
                  <a:pt x="52507" y="209014"/>
                  <a:pt x="58579" y="217646"/>
                </a:cubicBezTo>
                <a:cubicBezTo>
                  <a:pt x="79296" y="247293"/>
                  <a:pt x="113586" y="266640"/>
                  <a:pt x="152400" y="266640"/>
                </a:cubicBezTo>
                <a:cubicBezTo>
                  <a:pt x="215503" y="266640"/>
                  <a:pt x="266700" y="215444"/>
                  <a:pt x="266700" y="152340"/>
                </a:cubicBezTo>
                <a:cubicBezTo>
                  <a:pt x="266700" y="89237"/>
                  <a:pt x="215503" y="38100"/>
                  <a:pt x="152400" y="38100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7520781" y="4064000"/>
            <a:ext cx="1574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Recuperación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9277350" y="3594100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52400" y="38100"/>
                </a:moveTo>
                <a:cubicBezTo>
                  <a:pt x="152400" y="27563"/>
                  <a:pt x="143887" y="19050"/>
                  <a:pt x="133350" y="19050"/>
                </a:cubicBezTo>
                <a:cubicBezTo>
                  <a:pt x="122813" y="19050"/>
                  <a:pt x="114300" y="27563"/>
                  <a:pt x="114300" y="38100"/>
                </a:cubicBezTo>
                <a:lnTo>
                  <a:pt x="114300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114300" y="171450"/>
                </a:lnTo>
                <a:lnTo>
                  <a:pt x="114300" y="266700"/>
                </a:lnTo>
                <a:cubicBezTo>
                  <a:pt x="114300" y="277237"/>
                  <a:pt x="122813" y="285750"/>
                  <a:pt x="133350" y="285750"/>
                </a:cubicBezTo>
                <a:cubicBezTo>
                  <a:pt x="143887" y="285750"/>
                  <a:pt x="152400" y="277237"/>
                  <a:pt x="152400" y="266700"/>
                </a:cubicBezTo>
                <a:lnTo>
                  <a:pt x="152400" y="171450"/>
                </a:lnTo>
                <a:lnTo>
                  <a:pt x="247650" y="171450"/>
                </a:lnTo>
                <a:cubicBezTo>
                  <a:pt x="258187" y="171450"/>
                  <a:pt x="266700" y="162937"/>
                  <a:pt x="266700" y="152400"/>
                </a:cubicBezTo>
                <a:cubicBezTo>
                  <a:pt x="266700" y="141863"/>
                  <a:pt x="258187" y="133350"/>
                  <a:pt x="247650" y="133350"/>
                </a:cubicBezTo>
                <a:lnTo>
                  <a:pt x="152400" y="133350"/>
                </a:lnTo>
                <a:lnTo>
                  <a:pt x="152400" y="38100"/>
                </a:lnTo>
                <a:close/>
              </a:path>
            </a:pathLst>
          </a:custGeom>
          <a:solidFill>
            <a:srgbClr val="34B1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Shape 18"/>
          <p:cNvSpPr/>
          <p:nvPr/>
        </p:nvSpPr>
        <p:spPr>
          <a:xfrm>
            <a:off x="10109200" y="31496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2" name="Shape 19"/>
          <p:cNvSpPr/>
          <p:nvPr/>
        </p:nvSpPr>
        <p:spPr>
          <a:xfrm>
            <a:off x="10363200" y="3403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1438" y="33338"/>
                </a:moveTo>
                <a:cubicBezTo>
                  <a:pt x="71438" y="14942"/>
                  <a:pt x="86380" y="0"/>
                  <a:pt x="104775" y="0"/>
                </a:cubicBezTo>
                <a:lnTo>
                  <a:pt x="119062" y="0"/>
                </a:lnTo>
                <a:cubicBezTo>
                  <a:pt x="129600" y="0"/>
                  <a:pt x="138113" y="8513"/>
                  <a:pt x="138113" y="19050"/>
                </a:cubicBezTo>
                <a:lnTo>
                  <a:pt x="138113" y="285750"/>
                </a:lnTo>
                <a:cubicBezTo>
                  <a:pt x="138113" y="296287"/>
                  <a:pt x="129600" y="304800"/>
                  <a:pt x="119062" y="304800"/>
                </a:cubicBezTo>
                <a:lnTo>
                  <a:pt x="100013" y="304800"/>
                </a:lnTo>
                <a:cubicBezTo>
                  <a:pt x="82272" y="304800"/>
                  <a:pt x="67330" y="292656"/>
                  <a:pt x="63103" y="276225"/>
                </a:cubicBezTo>
                <a:cubicBezTo>
                  <a:pt x="62686" y="276225"/>
                  <a:pt x="62329" y="276225"/>
                  <a:pt x="61912" y="276225"/>
                </a:cubicBezTo>
                <a:cubicBezTo>
                  <a:pt x="35600" y="276225"/>
                  <a:pt x="14288" y="254913"/>
                  <a:pt x="14288" y="228600"/>
                </a:cubicBezTo>
                <a:cubicBezTo>
                  <a:pt x="14288" y="217884"/>
                  <a:pt x="17859" y="208002"/>
                  <a:pt x="23813" y="200025"/>
                </a:cubicBezTo>
                <a:cubicBezTo>
                  <a:pt x="12263" y="191333"/>
                  <a:pt x="4763" y="177522"/>
                  <a:pt x="4763" y="161925"/>
                </a:cubicBezTo>
                <a:cubicBezTo>
                  <a:pt x="4763" y="143530"/>
                  <a:pt x="15240" y="127516"/>
                  <a:pt x="30480" y="119598"/>
                </a:cubicBezTo>
                <a:cubicBezTo>
                  <a:pt x="26253" y="112455"/>
                  <a:pt x="23813" y="104120"/>
                  <a:pt x="23813" y="95250"/>
                </a:cubicBezTo>
                <a:cubicBezTo>
                  <a:pt x="23813" y="68937"/>
                  <a:pt x="45125" y="47625"/>
                  <a:pt x="71438" y="47625"/>
                </a:cubicBezTo>
                <a:lnTo>
                  <a:pt x="71438" y="33338"/>
                </a:lnTo>
                <a:close/>
                <a:moveTo>
                  <a:pt x="233363" y="33338"/>
                </a:moveTo>
                <a:lnTo>
                  <a:pt x="233363" y="47625"/>
                </a:lnTo>
                <a:cubicBezTo>
                  <a:pt x="259675" y="47625"/>
                  <a:pt x="280987" y="68937"/>
                  <a:pt x="280987" y="95250"/>
                </a:cubicBezTo>
                <a:cubicBezTo>
                  <a:pt x="280987" y="104180"/>
                  <a:pt x="278547" y="112514"/>
                  <a:pt x="274320" y="119598"/>
                </a:cubicBezTo>
                <a:cubicBezTo>
                  <a:pt x="289620" y="127516"/>
                  <a:pt x="300038" y="143470"/>
                  <a:pt x="300038" y="161925"/>
                </a:cubicBezTo>
                <a:cubicBezTo>
                  <a:pt x="300038" y="177522"/>
                  <a:pt x="292537" y="191333"/>
                  <a:pt x="280987" y="200025"/>
                </a:cubicBezTo>
                <a:cubicBezTo>
                  <a:pt x="286941" y="208002"/>
                  <a:pt x="290513" y="217884"/>
                  <a:pt x="290513" y="228600"/>
                </a:cubicBezTo>
                <a:cubicBezTo>
                  <a:pt x="290513" y="254913"/>
                  <a:pt x="269200" y="276225"/>
                  <a:pt x="242888" y="276225"/>
                </a:cubicBezTo>
                <a:cubicBezTo>
                  <a:pt x="242471" y="276225"/>
                  <a:pt x="242114" y="276225"/>
                  <a:pt x="241697" y="276225"/>
                </a:cubicBezTo>
                <a:cubicBezTo>
                  <a:pt x="237470" y="292656"/>
                  <a:pt x="222528" y="304800"/>
                  <a:pt x="204787" y="304800"/>
                </a:cubicBezTo>
                <a:lnTo>
                  <a:pt x="185738" y="304800"/>
                </a:lnTo>
                <a:cubicBezTo>
                  <a:pt x="175200" y="304800"/>
                  <a:pt x="166688" y="296287"/>
                  <a:pt x="166688" y="285750"/>
                </a:cubicBezTo>
                <a:lnTo>
                  <a:pt x="166688" y="19050"/>
                </a:lnTo>
                <a:cubicBezTo>
                  <a:pt x="166688" y="8513"/>
                  <a:pt x="175200" y="0"/>
                  <a:pt x="185738" y="0"/>
                </a:cubicBezTo>
                <a:lnTo>
                  <a:pt x="200025" y="0"/>
                </a:lnTo>
                <a:cubicBezTo>
                  <a:pt x="218420" y="0"/>
                  <a:pt x="233363" y="14942"/>
                  <a:pt x="233363" y="33338"/>
                </a:cubicBezTo>
                <a:close/>
              </a:path>
            </a:pathLst>
          </a:custGeom>
          <a:solidFill>
            <a:srgbClr val="EAEAEA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3" name="Text 20"/>
          <p:cNvSpPr/>
          <p:nvPr/>
        </p:nvSpPr>
        <p:spPr>
          <a:xfrm>
            <a:off x="9671844" y="4064000"/>
            <a:ext cx="1689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Concienciación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4102100" y="4775200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84038" y="249337"/>
                </a:moveTo>
                <a:cubicBezTo>
                  <a:pt x="90239" y="255538"/>
                  <a:pt x="100310" y="255538"/>
                  <a:pt x="106511" y="249337"/>
                </a:cubicBezTo>
                <a:lnTo>
                  <a:pt x="185886" y="169962"/>
                </a:lnTo>
                <a:cubicBezTo>
                  <a:pt x="192087" y="163761"/>
                  <a:pt x="192087" y="153690"/>
                  <a:pt x="185886" y="147489"/>
                </a:cubicBezTo>
                <a:cubicBezTo>
                  <a:pt x="179685" y="141288"/>
                  <a:pt x="169614" y="141288"/>
                  <a:pt x="163413" y="147489"/>
                </a:cubicBezTo>
                <a:lnTo>
                  <a:pt x="111125" y="199777"/>
                </a:lnTo>
                <a:lnTo>
                  <a:pt x="111125" y="15875"/>
                </a:lnTo>
                <a:cubicBezTo>
                  <a:pt x="111125" y="7094"/>
                  <a:pt x="104031" y="0"/>
                  <a:pt x="95250" y="0"/>
                </a:cubicBezTo>
                <a:cubicBezTo>
                  <a:pt x="86469" y="0"/>
                  <a:pt x="79375" y="7094"/>
                  <a:pt x="79375" y="15875"/>
                </a:cubicBezTo>
                <a:lnTo>
                  <a:pt x="79375" y="199777"/>
                </a:lnTo>
                <a:lnTo>
                  <a:pt x="27087" y="147489"/>
                </a:lnTo>
                <a:cubicBezTo>
                  <a:pt x="20886" y="141287"/>
                  <a:pt x="10815" y="141287"/>
                  <a:pt x="4614" y="147489"/>
                </a:cubicBezTo>
                <a:cubicBezTo>
                  <a:pt x="-1588" y="153690"/>
                  <a:pt x="-1588" y="163761"/>
                  <a:pt x="4614" y="169962"/>
                </a:cubicBezTo>
                <a:lnTo>
                  <a:pt x="83989" y="249337"/>
                </a:lnTo>
                <a:close/>
              </a:path>
            </a:pathLst>
          </a:custGeom>
          <a:solidFill>
            <a:srgbClr val="57AFFF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2"/>
          <p:cNvSpPr/>
          <p:nvPr/>
        </p:nvSpPr>
        <p:spPr>
          <a:xfrm>
            <a:off x="673100" y="4724400"/>
            <a:ext cx="11264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20000"/>
              </a:lnSpc>
              <a:buNone/>
            </a:pPr>
            <a:r>
              <a:rPr lang="en-US" sz="20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Auditoría de Riesgos de TI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254000" y="5181600"/>
            <a:ext cx="11684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0" indent="0" algn="ctr">
              <a:lnSpc>
                <a:spcPct val="130000"/>
              </a:lnSpc>
              <a:buNone/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Protege activos, garantiza continuidad y convierte la tecnología en un </a:t>
            </a:r>
            <a:r>
              <a:rPr lang="en-US" sz="1800" b="1" dirty="0">
                <a:solidFill>
                  <a:srgbClr val="34B1C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aliado estratégico</a:t>
            </a: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584</Words>
  <Application>Microsoft Office PowerPoint</Application>
  <PresentationFormat>Panorámica</PresentationFormat>
  <Paragraphs>91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Noto Sans SC</vt:lpstr>
      <vt:lpstr>Calibri</vt:lpstr>
      <vt:lpstr>MiSans</vt:lpstr>
      <vt:lpstr>Custom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Gestión de Riesgos TI: Auditoría Estratégica</dc:title>
  <dc:subject>Gestión de Riesgos TI: Auditoría Estratégica</dc:subject>
  <dc:creator>Kimi</dc:creator>
  <cp:lastModifiedBy>Moises Valverde Díaz</cp:lastModifiedBy>
  <cp:revision>6</cp:revision>
  <dcterms:created xsi:type="dcterms:W3CDTF">2025-10-29T23:54:32Z</dcterms:created>
  <dcterms:modified xsi:type="dcterms:W3CDTF">2025-11-11T19:23:25Z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{"Label":"Gestión de Riesgos TI: Auditoría Estratégica","ContentProducer":"001191110108MACG2KBH8F10000","ProduceID":"d41ad31g6i8vp7c23h30","ReservedCode1":"","ContentPropagator":"001191110108MACG2KBH8F20000","PropagateID":"d41ad31g6i8vp7c23h30","ReservedCode2":""}</vt:lpwstr>
  </property>
</Properties>
</file>